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5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notesSlides/notesSlide32.xml" ContentType="application/vnd.openxmlformats-officedocument.presentationml.notesSlide+xml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notesSlides/notesSlide38.xml" ContentType="application/vnd.openxmlformats-officedocument.presentationml.notesSlide+xml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58" r:id="rId4"/>
    <p:sldId id="271" r:id="rId5"/>
    <p:sldId id="273" r:id="rId6"/>
    <p:sldId id="427" r:id="rId7"/>
    <p:sldId id="276" r:id="rId8"/>
    <p:sldId id="277" r:id="rId9"/>
    <p:sldId id="278" r:id="rId10"/>
    <p:sldId id="286" r:id="rId11"/>
    <p:sldId id="287" r:id="rId12"/>
    <p:sldId id="413" r:id="rId13"/>
    <p:sldId id="414" r:id="rId14"/>
    <p:sldId id="415" r:id="rId15"/>
    <p:sldId id="416" r:id="rId16"/>
    <p:sldId id="288" r:id="rId17"/>
    <p:sldId id="417" r:id="rId18"/>
    <p:sldId id="418" r:id="rId19"/>
    <p:sldId id="419" r:id="rId20"/>
    <p:sldId id="429" r:id="rId21"/>
    <p:sldId id="430" r:id="rId22"/>
    <p:sldId id="289" r:id="rId23"/>
    <p:sldId id="290" r:id="rId24"/>
    <p:sldId id="291" r:id="rId25"/>
    <p:sldId id="292" r:id="rId26"/>
    <p:sldId id="294" r:id="rId27"/>
    <p:sldId id="439" r:id="rId28"/>
    <p:sldId id="297" r:id="rId29"/>
    <p:sldId id="298" r:id="rId30"/>
    <p:sldId id="440" r:id="rId31"/>
    <p:sldId id="401" r:id="rId32"/>
    <p:sldId id="441" r:id="rId33"/>
    <p:sldId id="431" r:id="rId34"/>
    <p:sldId id="432" r:id="rId35"/>
    <p:sldId id="433" r:id="rId36"/>
    <p:sldId id="434" r:id="rId37"/>
    <p:sldId id="386" r:id="rId38"/>
    <p:sldId id="435" r:id="rId39"/>
    <p:sldId id="436" r:id="rId40"/>
    <p:sldId id="437" r:id="rId41"/>
    <p:sldId id="438" r:id="rId42"/>
    <p:sldId id="388" r:id="rId43"/>
    <p:sldId id="392" r:id="rId44"/>
    <p:sldId id="393" r:id="rId45"/>
    <p:sldId id="395" r:id="rId46"/>
    <p:sldId id="396" r:id="rId47"/>
    <p:sldId id="397" r:id="rId48"/>
    <p:sldId id="350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5" r:id="rId57"/>
    <p:sldId id="376" r:id="rId58"/>
    <p:sldId id="377" r:id="rId59"/>
    <p:sldId id="378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888C"/>
    <a:srgbClr val="0083A2"/>
    <a:srgbClr val="AF2A42"/>
    <a:srgbClr val="EF3F4A"/>
    <a:srgbClr val="004A8F"/>
    <a:srgbClr val="8892BC"/>
    <a:srgbClr val="000000"/>
    <a:srgbClr val="E5B73D"/>
    <a:srgbClr val="CD0044"/>
    <a:srgbClr val="4D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630" autoAdjust="0"/>
    <p:restoredTop sz="84833" autoAdjust="0"/>
  </p:normalViewPr>
  <p:slideViewPr>
    <p:cSldViewPr snapToGrid="0">
      <p:cViewPr varScale="1">
        <p:scale>
          <a:sx n="162" d="100"/>
          <a:sy n="162" d="100"/>
        </p:scale>
        <p:origin x="-616" y="-120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9" Type="http://schemas.openxmlformats.org/officeDocument/2006/relationships/image" Target="../media/image39.emf"/><Relationship Id="rId10" Type="http://schemas.openxmlformats.org/officeDocument/2006/relationships/image" Target="../media/image40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52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57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Relationship Id="rId3" Type="http://schemas.openxmlformats.org/officeDocument/2006/relationships/image" Target="../media/image6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Relationship Id="rId3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2.emf"/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Relationship Id="rId2" Type="http://schemas.openxmlformats.org/officeDocument/2006/relationships/image" Target="../media/image8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Relationship Id="rId2" Type="http://schemas.openxmlformats.org/officeDocument/2006/relationships/image" Target="../media/image9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Relationship Id="rId2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12/5/15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5N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5N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 and left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greater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cause the beads to move up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are</a:t>
            </a:r>
            <a:r>
              <a:rPr lang="en-US" baseline="0" dirty="0" smtClean="0"/>
              <a:t> the</a:t>
            </a:r>
            <a:r>
              <a:rPr lang="en-US" dirty="0" smtClean="0"/>
              <a:t> same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 velocities</a:t>
            </a:r>
            <a:r>
              <a:rPr lang="en-US" baseline="0" dirty="0" smtClean="0"/>
              <a:t> the same for each string. Wave speed is different.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3C7B-1C1A-4C42-AA90-E58A53A562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17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3C7B-1C1A-4C42-AA90-E58A53A562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17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ZU9202_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67" y="0"/>
            <a:ext cx="5357813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EF3F4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 smtClean="0"/>
              <a:t>Click to edit</a:t>
            </a:r>
            <a:br>
              <a:rPr lang="en-US" noProof="0" dirty="0" smtClean="0"/>
            </a:br>
            <a:r>
              <a:rPr lang="en-US" noProof="0" dirty="0" smtClean="0"/>
              <a:t>Master title style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87888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 userDrawn="1"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Lecture Outline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27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s-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8229600" cy="542239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25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epts-Blue Cl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8229600" cy="5422392"/>
          </a:xfrm>
        </p:spPr>
        <p:txBody>
          <a:bodyPr/>
          <a:lstStyle>
            <a:lvl1pPr marL="228600" indent="0">
              <a:buClrTx/>
              <a:buFont typeface="+mj-lt"/>
              <a:buNone/>
              <a:defRPr>
                <a:latin typeface="Times New Roman"/>
                <a:cs typeface="Times New Roman"/>
              </a:defRPr>
            </a:lvl1pPr>
            <a:lvl2pPr marL="790575" indent="-574675">
              <a:buClrTx/>
              <a:buFont typeface="+mj-lt"/>
              <a:buAutoNum type="arabicPeriod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08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epts-Blue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3939438" cy="542239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170432"/>
            <a:ext cx="3939438" cy="542239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0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Green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00924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8229600" cy="4718304"/>
          </a:xfrm>
        </p:spPr>
        <p:txBody>
          <a:bodyPr/>
          <a:lstStyle>
            <a:lvl1pPr marL="3429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924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9425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Green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924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3939438" cy="5422392"/>
          </a:xfrm>
        </p:spPr>
        <p:txBody>
          <a:bodyPr/>
          <a:lstStyle>
            <a:lvl1pPr marL="3429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170432"/>
            <a:ext cx="3939438" cy="5422392"/>
          </a:xfrm>
        </p:spPr>
        <p:txBody>
          <a:bodyPr/>
          <a:lstStyle>
            <a:lvl1pPr marL="3429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epts-Green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00924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8229600" cy="4233672"/>
          </a:xfrm>
        </p:spPr>
        <p:txBody>
          <a:bodyPr/>
          <a:lstStyle>
            <a:lvl1pPr marL="3429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924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732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epts-Green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924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00924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3939438" cy="4233672"/>
          </a:xfrm>
        </p:spPr>
        <p:txBody>
          <a:bodyPr/>
          <a:lstStyle>
            <a:lvl1pPr marL="3429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2368296"/>
            <a:ext cx="3939438" cy="4233672"/>
          </a:xfrm>
        </p:spPr>
        <p:txBody>
          <a:bodyPr/>
          <a:lstStyle>
            <a:lvl1pPr marL="3429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55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epts-Gre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8229600" cy="5422392"/>
          </a:xfrm>
        </p:spPr>
        <p:txBody>
          <a:bodyPr/>
          <a:lstStyle>
            <a:lvl1pPr marL="3429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9247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924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641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epts-Blue_Title and Content (Checkpo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125" y="1311407"/>
            <a:ext cx="8229600" cy="5279718"/>
          </a:xfrm>
        </p:spPr>
        <p:txBody>
          <a:bodyPr/>
          <a:lstStyle>
            <a:lvl1pPr marL="0" indent="0">
              <a:spcBef>
                <a:spcPts val="672"/>
              </a:spcBef>
              <a:buClr>
                <a:schemeClr val="tx1"/>
              </a:buClr>
              <a:buFont typeface="+mj-lt"/>
              <a:buNone/>
              <a:tabLst>
                <a:tab pos="911225" algn="l"/>
              </a:tabLst>
              <a:defRPr sz="2400">
                <a:latin typeface="Times New Roman"/>
                <a:cs typeface="Times New Roman"/>
              </a:defRPr>
            </a:lvl1pPr>
            <a:lvl2pPr marL="800100" indent="-3429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2400">
                <a:latin typeface="Times New Roman"/>
                <a:cs typeface="Times New Roman"/>
              </a:defRPr>
            </a:lvl2pPr>
            <a:lvl3pPr marL="11430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2000">
                <a:latin typeface="Times New Roman"/>
                <a:cs typeface="Times New Roman"/>
              </a:defRPr>
            </a:lvl3pPr>
            <a:lvl4pPr marL="16002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1800">
                <a:latin typeface="Times New Roman"/>
                <a:cs typeface="Times New Roman"/>
              </a:defRPr>
            </a:lvl4pPr>
            <a:lvl5pPr marL="20574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18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	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238080"/>
            <a:ext cx="275256" cy="413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30408" y="1351064"/>
            <a:ext cx="835699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="1"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32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TITATIVE-Red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AF2A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8229600" cy="4718304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0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Gray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8229600" cy="4718304"/>
          </a:xfrm>
        </p:spPr>
        <p:txBody>
          <a:bodyPr/>
          <a:lstStyle>
            <a:lvl1pPr>
              <a:buClr>
                <a:srgbClr val="87888C"/>
              </a:buClr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>
              <a:buClr>
                <a:srgbClr val="87888C"/>
              </a:buClr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87888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1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TITATIVE-Red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AF2A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3939438" cy="4718304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874520"/>
            <a:ext cx="3939438" cy="4718304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66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ANTITATIVE-Red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AF2A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8229600" cy="4233672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289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ANTITATIVE-Red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AF2A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3939438" cy="4233672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2368295"/>
            <a:ext cx="3939438" cy="4233672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33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TITATIVE-Red_Title and Content Witho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8229600" cy="5422392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754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TITATIVE-Red_Two Content Witho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3939438" cy="5422392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170432"/>
            <a:ext cx="3939438" cy="5422392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4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TITATIVE-Red_Title and Content (CheckPo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2184638"/>
            <a:ext cx="8229600" cy="3889569"/>
          </a:xfrm>
        </p:spPr>
        <p:txBody>
          <a:bodyPr/>
          <a:lstStyle>
            <a:lvl1pPr marL="514350" indent="-514350">
              <a:buClrTx/>
              <a:buFont typeface="+mj-lt"/>
              <a:buAutoNum type="alphaLcParenR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446111"/>
            <a:ext cx="275256" cy="413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30408" y="1559095"/>
            <a:ext cx="835699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="1"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63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Blue_Title and Content (Checkpo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125" y="1311407"/>
            <a:ext cx="8229600" cy="5279718"/>
          </a:xfrm>
        </p:spPr>
        <p:txBody>
          <a:bodyPr/>
          <a:lstStyle>
            <a:lvl1pPr marL="0" indent="0">
              <a:spcBef>
                <a:spcPts val="672"/>
              </a:spcBef>
              <a:buClr>
                <a:schemeClr val="tx1"/>
              </a:buClr>
              <a:buFont typeface="+mj-lt"/>
              <a:buNone/>
              <a:tabLst>
                <a:tab pos="911225" algn="l"/>
              </a:tabLst>
              <a:defRPr sz="2400">
                <a:latin typeface="Times New Roman"/>
                <a:cs typeface="Times New Roman"/>
              </a:defRPr>
            </a:lvl1pPr>
            <a:lvl2pPr marL="800100" indent="-3429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2400">
                <a:latin typeface="Times New Roman"/>
                <a:cs typeface="Times New Roman"/>
              </a:defRPr>
            </a:lvl2pPr>
            <a:lvl3pPr marL="11430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2000">
                <a:latin typeface="Times New Roman"/>
                <a:cs typeface="Times New Roman"/>
              </a:defRPr>
            </a:lvl3pPr>
            <a:lvl4pPr marL="16002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1800">
                <a:latin typeface="Times New Roman"/>
                <a:cs typeface="Times New Roman"/>
              </a:defRPr>
            </a:lvl4pPr>
            <a:lvl5pPr marL="20574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18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	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30408" y="1351064"/>
            <a:ext cx="835699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="1"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6" name="Picture 15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238080"/>
            <a:ext cx="275256" cy="413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445480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Red Cl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8229600" cy="5422392"/>
          </a:xfrm>
        </p:spPr>
        <p:txBody>
          <a:bodyPr/>
          <a:lstStyle>
            <a:lvl1pPr marL="228600" indent="0">
              <a:buClrTx/>
              <a:buFont typeface="+mj-lt"/>
              <a:buNone/>
              <a:defRPr>
                <a:latin typeface="Times New Roman"/>
                <a:cs typeface="Times New Roman"/>
              </a:defRPr>
            </a:lvl1pPr>
            <a:lvl2pPr marL="790575" indent="-574675">
              <a:buClrTx/>
              <a:buFont typeface="+mj-lt"/>
              <a:buAutoNum type="arabicPeriod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AF2A4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307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-Blue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8229600" cy="4718304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726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ACTICE-Red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AF2A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8229600" cy="4718304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25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s-Gray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87888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3939438" cy="4718304"/>
          </a:xfrm>
        </p:spPr>
        <p:txBody>
          <a:bodyPr/>
          <a:lstStyle>
            <a:lvl1pPr marL="3429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558878" y="1874520"/>
            <a:ext cx="3939438" cy="4718304"/>
          </a:xfrm>
        </p:spPr>
        <p:txBody>
          <a:bodyPr/>
          <a:lstStyle>
            <a:lvl1pPr marL="3429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6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ACTICE-Red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AF2A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8229600" cy="4233672"/>
          </a:xfrm>
        </p:spPr>
        <p:txBody>
          <a:bodyPr/>
          <a:lstStyle>
            <a:lvl1pPr marL="3429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AF2A42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057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-Blue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3939438" cy="4718304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874520"/>
            <a:ext cx="3939438" cy="4718304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3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ACTICE-Blue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8229600" cy="423367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413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ACTICE-Blue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3939438" cy="423367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2368296"/>
            <a:ext cx="3939438" cy="423367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47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-Blue_Title and Content Witho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8229600" cy="542239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182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-Blue_Two Content Witho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3939438" cy="542239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170432"/>
            <a:ext cx="3939438" cy="542239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48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-Blue_Two Content Without Red_Check point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83A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125" y="1311407"/>
            <a:ext cx="8229600" cy="5279718"/>
          </a:xfrm>
        </p:spPr>
        <p:txBody>
          <a:bodyPr/>
          <a:lstStyle>
            <a:lvl1pPr marL="0" indent="0">
              <a:spcBef>
                <a:spcPts val="672"/>
              </a:spcBef>
              <a:buClr>
                <a:schemeClr val="tx1"/>
              </a:buClr>
              <a:buFont typeface="+mj-lt"/>
              <a:buNone/>
              <a:tabLst>
                <a:tab pos="911225" algn="l"/>
              </a:tabLst>
              <a:defRPr sz="2400">
                <a:latin typeface="Times New Roman"/>
                <a:cs typeface="Times New Roman"/>
              </a:defRPr>
            </a:lvl1pPr>
            <a:lvl2pPr marL="800100" indent="-3429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2400">
                <a:latin typeface="Times New Roman"/>
                <a:cs typeface="Times New Roman"/>
              </a:defRPr>
            </a:lvl2pPr>
            <a:lvl3pPr marL="11430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2000">
                <a:latin typeface="Times New Roman"/>
                <a:cs typeface="Times New Roman"/>
              </a:defRPr>
            </a:lvl3pPr>
            <a:lvl4pPr marL="16002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1800">
                <a:latin typeface="Times New Roman"/>
                <a:cs typeface="Times New Roman"/>
              </a:defRPr>
            </a:lvl4pPr>
            <a:lvl5pPr marL="20574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 sz="1800"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	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30408" y="1351064"/>
            <a:ext cx="835699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="1"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238080"/>
            <a:ext cx="275256" cy="413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405416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686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7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s-Gray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8229600" cy="5422392"/>
          </a:xfrm>
        </p:spPr>
        <p:txBody>
          <a:bodyPr/>
          <a:lstStyle>
            <a:lvl1pPr marL="342900" indent="-342900">
              <a:buClr>
                <a:srgbClr val="87888C"/>
              </a:buClr>
              <a:buFont typeface="Arial"/>
              <a:buChar char="•"/>
              <a:defRPr>
                <a:solidFill>
                  <a:srgbClr val="000000"/>
                </a:solidFill>
                <a:latin typeface="Times New Roman"/>
                <a:cs typeface="Times New Roman"/>
              </a:defRPr>
            </a:lvl1pPr>
            <a:lvl2pPr marL="8001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87888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90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Gray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87888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3939438" cy="5422392"/>
          </a:xfrm>
        </p:spPr>
        <p:txBody>
          <a:bodyPr/>
          <a:lstStyle>
            <a:lvl1pPr marL="342900" indent="-342900">
              <a:buClr>
                <a:srgbClr val="87888C"/>
              </a:buClr>
              <a:buFont typeface="Arial"/>
              <a:buChar char="•"/>
              <a:defRPr lang="en-US" sz="2800" dirty="0" smtClean="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1pPr>
            <a:lvl2pPr marL="8001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170432"/>
            <a:ext cx="3939438" cy="5422392"/>
          </a:xfrm>
        </p:spPr>
        <p:txBody>
          <a:bodyPr/>
          <a:lstStyle>
            <a:lvl1pPr marL="3429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87888C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0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epts-Blue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8229600" cy="4718304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3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epts-Blue2_Two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553998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1874520"/>
            <a:ext cx="3939438" cy="4718304"/>
          </a:xfrm>
        </p:spPr>
        <p:txBody>
          <a:bodyPr/>
          <a:lstStyle>
            <a:lvl1pPr marL="342900" indent="-3429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1874520"/>
            <a:ext cx="3939438" cy="4718304"/>
          </a:xfrm>
        </p:spPr>
        <p:txBody>
          <a:bodyPr/>
          <a:lstStyle>
            <a:lvl1pPr marL="342900" indent="-3429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spcBef>
                <a:spcPts val="672"/>
              </a:spcBef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5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Blue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4984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2368296"/>
            <a:ext cx="8229600" cy="423367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44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epts-Blue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1166400"/>
          </a:xfrm>
          <a:prstGeom prst="rect">
            <a:avLst/>
          </a:prstGeom>
          <a:solidFill>
            <a:srgbClr val="004A8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1157760"/>
          </a:xfrm>
        </p:spPr>
        <p:txBody>
          <a:bodyPr anchor="ctr" anchorCtr="0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0" y="1170432"/>
            <a:ext cx="9144000" cy="1015663"/>
          </a:xfrm>
        </p:spPr>
        <p:txBody>
          <a:bodyPr/>
          <a:lstStyle>
            <a:lvl1pPr>
              <a:defRPr sz="3000">
                <a:solidFill>
                  <a:srgbClr val="004A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125" y="2368295"/>
            <a:ext cx="3939438" cy="423367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58878" y="2368296"/>
            <a:ext cx="3939438" cy="4233672"/>
          </a:xfrm>
        </p:spPr>
        <p:txBody>
          <a:bodyPr/>
          <a:lstStyle>
            <a:lvl1pPr marL="3429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1pPr>
            <a:lvl2pPr marL="800100" indent="-3429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2pPr>
            <a:lvl3pPr marL="11430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3pPr>
            <a:lvl4pPr marL="16002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4pPr>
            <a:lvl5pPr marL="2057400" indent="-228600">
              <a:buClr>
                <a:srgbClr val="004A8F"/>
              </a:buClr>
              <a:buFont typeface="Arial"/>
              <a:buChar char="•"/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6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614908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957254"/>
            <a:ext cx="8229600" cy="465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13" y="6613525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cs typeface="+mj-cs"/>
              </a:defRPr>
            </a:lvl1pPr>
          </a:lstStyle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6" name="Slide Number Placeholder 1"/>
          <p:cNvSpPr txBox="1">
            <a:spLocks/>
          </p:cNvSpPr>
          <p:nvPr userDrawn="1"/>
        </p:nvSpPr>
        <p:spPr>
          <a:xfrm>
            <a:off x="6860060" y="6622545"/>
            <a:ext cx="21336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 smtClean="0"/>
              <a:t>Slide 16-</a:t>
            </a:r>
            <a:fld id="{514208EC-3598-A14D-A83F-351803A72A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85" r:id="rId29"/>
    <p:sldLayoutId id="2147483686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7" r:id="rId37"/>
    <p:sldLayoutId id="2147483688" r:id="rId38"/>
  </p:sldLayoutIdLst>
  <p:hf sldNum="0" hdr="0" dt="0"/>
  <p:txStyles>
    <p:titleStyle>
      <a:lvl1pPr algn="l" rtl="0" fontAlgn="base">
        <a:spcBef>
          <a:spcPct val="50000"/>
        </a:spcBef>
        <a:spcAft>
          <a:spcPct val="0"/>
        </a:spcAft>
        <a:defRPr sz="3200" b="1">
          <a:solidFill>
            <a:srgbClr val="EF3F4A"/>
          </a:solidFill>
          <a:latin typeface="+mj-lt"/>
          <a:ea typeface="+mj-ea"/>
          <a:cs typeface="+mj-cs"/>
        </a:defRPr>
      </a:lvl1pPr>
      <a:lvl2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2pPr>
      <a:lvl3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3pPr>
      <a:lvl4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4pPr>
      <a:lvl5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EF3F4A"/>
        </a:buClr>
        <a:buChar char="•"/>
        <a:defRPr sz="2800">
          <a:solidFill>
            <a:srgbClr val="000000"/>
          </a:solidFill>
          <a:latin typeface="Times New Roman"/>
          <a:ea typeface="+mn-ea"/>
          <a:cs typeface="Times New Roman"/>
        </a:defRPr>
      </a:lvl1pPr>
      <a:lvl2pPr marL="800100" indent="-342900" algn="l" rtl="0" fontAlgn="base">
        <a:spcBef>
          <a:spcPct val="20000"/>
        </a:spcBef>
        <a:spcAft>
          <a:spcPct val="0"/>
        </a:spcAft>
        <a:buClr>
          <a:srgbClr val="EF3F4A"/>
        </a:buClr>
        <a:buChar char="–"/>
        <a:tabLst/>
        <a:defRPr sz="2800">
          <a:solidFill>
            <a:srgbClr val="000000"/>
          </a:solidFill>
          <a:latin typeface="Times New Roman"/>
          <a:ea typeface="+mn-ea"/>
          <a:cs typeface="Times New Roman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EF3F4A"/>
        </a:buClr>
        <a:buChar char="•"/>
        <a:defRPr sz="2400">
          <a:solidFill>
            <a:srgbClr val="000000"/>
          </a:solidFill>
          <a:latin typeface="Times New Roman"/>
          <a:ea typeface="+mn-ea"/>
          <a:cs typeface="Times New Roman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EF3F4A"/>
        </a:buClr>
        <a:buChar char="–"/>
        <a:defRPr sz="2000">
          <a:solidFill>
            <a:srgbClr val="000000"/>
          </a:solidFill>
          <a:latin typeface="Times New Roman"/>
          <a:ea typeface="+mn-ea"/>
          <a:cs typeface="Times New Roman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EF3F4A"/>
        </a:buClr>
        <a:buChar char="»"/>
        <a:defRPr sz="2000">
          <a:solidFill>
            <a:srgbClr val="000000"/>
          </a:solidFill>
          <a:latin typeface="Times New Roman"/>
          <a:ea typeface="+mn-ea"/>
          <a:cs typeface="Times New Roman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3.jp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3.jp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3.jp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3.jp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3.jp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7.jpg"/><Relationship Id="rId5" Type="http://schemas.openxmlformats.org/officeDocument/2006/relationships/image" Target="../media/image20.jp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gif"/><Relationship Id="rId5" Type="http://schemas.openxmlformats.org/officeDocument/2006/relationships/image" Target="../media/image8.gif"/><Relationship Id="rId6" Type="http://schemas.openxmlformats.org/officeDocument/2006/relationships/hyperlink" Target="file://localhost/Users/fraden/Downloads/wave-on-a-string_en.htm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3.emf"/><Relationship Id="rId8" Type="http://schemas.openxmlformats.org/officeDocument/2006/relationships/image" Target="../media/image20.jp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hyperlink" Target="file://localhost/Users/fraden/Downloads/wave-on-a-string_en.htm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25.jp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27.emf"/><Relationship Id="rId9" Type="http://schemas.openxmlformats.org/officeDocument/2006/relationships/hyperlink" Target="file://localhost/Users/fraden/Downloads/wave-on-a-string_en.html" TargetMode="External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hyperlink" Target="file://localhost/Users/fraden/Downloads/wave-on-a-string_en.htm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0K2dvB-7WY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s://www.youtube.com/watch?v=dsrUxhaaWks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www.youtube.com/watch?v=LkYDs-q50mY" TargetMode="External"/><Relationship Id="rId8" Type="http://schemas.openxmlformats.org/officeDocument/2006/relationships/hyperlink" Target="https://vimeo.com/83187924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2.bin"/><Relationship Id="rId20" Type="http://schemas.openxmlformats.org/officeDocument/2006/relationships/image" Target="../media/image38.emf"/><Relationship Id="rId21" Type="http://schemas.openxmlformats.org/officeDocument/2006/relationships/oleObject" Target="../embeddings/oleObject28.bin"/><Relationship Id="rId22" Type="http://schemas.openxmlformats.org/officeDocument/2006/relationships/image" Target="../media/image39.emf"/><Relationship Id="rId23" Type="http://schemas.openxmlformats.org/officeDocument/2006/relationships/oleObject" Target="../embeddings/oleObject29.bin"/><Relationship Id="rId24" Type="http://schemas.openxmlformats.org/officeDocument/2006/relationships/image" Target="../media/image40.emf"/><Relationship Id="rId10" Type="http://schemas.openxmlformats.org/officeDocument/2006/relationships/image" Target="../media/image33.emf"/><Relationship Id="rId11" Type="http://schemas.openxmlformats.org/officeDocument/2006/relationships/oleObject" Target="../embeddings/oleObject23.bin"/><Relationship Id="rId12" Type="http://schemas.openxmlformats.org/officeDocument/2006/relationships/image" Target="../media/image34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35.emf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36.emf"/><Relationship Id="rId17" Type="http://schemas.openxmlformats.org/officeDocument/2006/relationships/oleObject" Target="../embeddings/oleObject26.bin"/><Relationship Id="rId18" Type="http://schemas.openxmlformats.org/officeDocument/2006/relationships/image" Target="../media/image37.emf"/><Relationship Id="rId19" Type="http://schemas.openxmlformats.org/officeDocument/2006/relationships/oleObject" Target="../embeddings/oleObject27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30.jp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emf"/><Relationship Id="rId20" Type="http://schemas.openxmlformats.org/officeDocument/2006/relationships/image" Target="../media/image48.emf"/><Relationship Id="rId10" Type="http://schemas.openxmlformats.org/officeDocument/2006/relationships/oleObject" Target="../embeddings/oleObject33.bin"/><Relationship Id="rId11" Type="http://schemas.openxmlformats.org/officeDocument/2006/relationships/image" Target="../media/image44.emf"/><Relationship Id="rId12" Type="http://schemas.openxmlformats.org/officeDocument/2006/relationships/oleObject" Target="../embeddings/oleObject34.bin"/><Relationship Id="rId13" Type="http://schemas.openxmlformats.org/officeDocument/2006/relationships/image" Target="../media/image45.emf"/><Relationship Id="rId14" Type="http://schemas.openxmlformats.org/officeDocument/2006/relationships/oleObject" Target="../embeddings/oleObject35.bin"/><Relationship Id="rId15" Type="http://schemas.openxmlformats.org/officeDocument/2006/relationships/image" Target="../media/image46.emf"/><Relationship Id="rId16" Type="http://schemas.openxmlformats.org/officeDocument/2006/relationships/oleObject" Target="../embeddings/oleObject36.bin"/><Relationship Id="rId17" Type="http://schemas.openxmlformats.org/officeDocument/2006/relationships/image" Target="../media/image47.emf"/><Relationship Id="rId18" Type="http://schemas.openxmlformats.org/officeDocument/2006/relationships/oleObject" Target="../embeddings/oleObject37.bin"/><Relationship Id="rId19" Type="http://schemas.openxmlformats.org/officeDocument/2006/relationships/oleObject" Target="../embeddings/oleObject38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49.jp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41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42.emf"/><Relationship Id="rId8" Type="http://schemas.openxmlformats.org/officeDocument/2006/relationships/oleObject" Target="../embeddings/oleObject32.bin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emf"/><Relationship Id="rId20" Type="http://schemas.openxmlformats.org/officeDocument/2006/relationships/image" Target="../media/image54.emf"/><Relationship Id="rId10" Type="http://schemas.openxmlformats.org/officeDocument/2006/relationships/oleObject" Target="../embeddings/oleObject42.bin"/><Relationship Id="rId11" Type="http://schemas.openxmlformats.org/officeDocument/2006/relationships/image" Target="../media/image46.emf"/><Relationship Id="rId12" Type="http://schemas.openxmlformats.org/officeDocument/2006/relationships/oleObject" Target="../embeddings/oleObject43.bin"/><Relationship Id="rId13" Type="http://schemas.openxmlformats.org/officeDocument/2006/relationships/image" Target="../media/image47.emf"/><Relationship Id="rId14" Type="http://schemas.openxmlformats.org/officeDocument/2006/relationships/oleObject" Target="../embeddings/oleObject44.bin"/><Relationship Id="rId15" Type="http://schemas.openxmlformats.org/officeDocument/2006/relationships/oleObject" Target="../embeddings/oleObject45.bin"/><Relationship Id="rId16" Type="http://schemas.openxmlformats.org/officeDocument/2006/relationships/image" Target="../media/image52.emf"/><Relationship Id="rId17" Type="http://schemas.openxmlformats.org/officeDocument/2006/relationships/oleObject" Target="../embeddings/oleObject46.bin"/><Relationship Id="rId18" Type="http://schemas.openxmlformats.org/officeDocument/2006/relationships/image" Target="../media/image53.emf"/><Relationship Id="rId19" Type="http://schemas.openxmlformats.org/officeDocument/2006/relationships/oleObject" Target="../embeddings/oleObject47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49.jpg"/><Relationship Id="rId4" Type="http://schemas.openxmlformats.org/officeDocument/2006/relationships/oleObject" Target="../embeddings/oleObject39.bin"/><Relationship Id="rId5" Type="http://schemas.openxmlformats.org/officeDocument/2006/relationships/image" Target="../media/image50.emf"/><Relationship Id="rId6" Type="http://schemas.openxmlformats.org/officeDocument/2006/relationships/oleObject" Target="../embeddings/oleObject40.bin"/><Relationship Id="rId7" Type="http://schemas.openxmlformats.org/officeDocument/2006/relationships/image" Target="../media/image51.emf"/><Relationship Id="rId8" Type="http://schemas.openxmlformats.org/officeDocument/2006/relationships/oleObject" Target="../embeddings/oleObject41.bin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emf"/><Relationship Id="rId20" Type="http://schemas.openxmlformats.org/officeDocument/2006/relationships/image" Target="../media/image58.emf"/><Relationship Id="rId10" Type="http://schemas.openxmlformats.org/officeDocument/2006/relationships/oleObject" Target="../embeddings/oleObject51.bin"/><Relationship Id="rId11" Type="http://schemas.openxmlformats.org/officeDocument/2006/relationships/oleObject" Target="../embeddings/oleObject52.bin"/><Relationship Id="rId12" Type="http://schemas.openxmlformats.org/officeDocument/2006/relationships/image" Target="../media/image52.emf"/><Relationship Id="rId13" Type="http://schemas.openxmlformats.org/officeDocument/2006/relationships/oleObject" Target="../embeddings/oleObject53.bin"/><Relationship Id="rId14" Type="http://schemas.openxmlformats.org/officeDocument/2006/relationships/image" Target="../media/image55.emf"/><Relationship Id="rId15" Type="http://schemas.openxmlformats.org/officeDocument/2006/relationships/oleObject" Target="../embeddings/oleObject54.bin"/><Relationship Id="rId16" Type="http://schemas.openxmlformats.org/officeDocument/2006/relationships/image" Target="../media/image56.emf"/><Relationship Id="rId17" Type="http://schemas.openxmlformats.org/officeDocument/2006/relationships/oleObject" Target="../embeddings/oleObject55.bin"/><Relationship Id="rId18" Type="http://schemas.openxmlformats.org/officeDocument/2006/relationships/image" Target="../media/image57.emf"/><Relationship Id="rId19" Type="http://schemas.openxmlformats.org/officeDocument/2006/relationships/oleObject" Target="../embeddings/oleObject56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49.jpg"/><Relationship Id="rId4" Type="http://schemas.openxmlformats.org/officeDocument/2006/relationships/oleObject" Target="../embeddings/oleObject48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49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50.bin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1.bin"/><Relationship Id="rId12" Type="http://schemas.openxmlformats.org/officeDocument/2006/relationships/image" Target="../media/image57.emf"/><Relationship Id="rId13" Type="http://schemas.openxmlformats.org/officeDocument/2006/relationships/oleObject" Target="../embeddings/oleObject62.bin"/><Relationship Id="rId14" Type="http://schemas.openxmlformats.org/officeDocument/2006/relationships/image" Target="../media/image59.emf"/><Relationship Id="rId15" Type="http://schemas.openxmlformats.org/officeDocument/2006/relationships/oleObject" Target="../embeddings/oleObject63.bin"/><Relationship Id="rId16" Type="http://schemas.openxmlformats.org/officeDocument/2006/relationships/image" Target="../media/image6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49.jpg"/><Relationship Id="rId4" Type="http://schemas.openxmlformats.org/officeDocument/2006/relationships/oleObject" Target="../embeddings/oleObject57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58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59.bin"/><Relationship Id="rId9" Type="http://schemas.openxmlformats.org/officeDocument/2006/relationships/image" Target="../media/image47.emf"/><Relationship Id="rId10" Type="http://schemas.openxmlformats.org/officeDocument/2006/relationships/oleObject" Target="../embeddings/oleObject6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63.jpg"/><Relationship Id="rId5" Type="http://schemas.openxmlformats.org/officeDocument/2006/relationships/oleObject" Target="../embeddings/oleObject64.bin"/><Relationship Id="rId6" Type="http://schemas.openxmlformats.org/officeDocument/2006/relationships/image" Target="../media/image61.emf"/><Relationship Id="rId7" Type="http://schemas.openxmlformats.org/officeDocument/2006/relationships/oleObject" Target="../embeddings/oleObject65.bin"/><Relationship Id="rId8" Type="http://schemas.openxmlformats.org/officeDocument/2006/relationships/image" Target="../media/image62.emf"/><Relationship Id="rId9" Type="http://schemas.openxmlformats.org/officeDocument/2006/relationships/hyperlink" Target="file://localhost/Users/fraden/Downloads/wave-on-a-string_en.html" TargetMode="External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0.bin"/><Relationship Id="rId12" Type="http://schemas.openxmlformats.org/officeDocument/2006/relationships/image" Target="../media/image6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9.xml"/><Relationship Id="rId3" Type="http://schemas.openxmlformats.org/officeDocument/2006/relationships/oleObject" Target="../embeddings/oleObject66.bin"/><Relationship Id="rId4" Type="http://schemas.openxmlformats.org/officeDocument/2006/relationships/image" Target="../media/image64.emf"/><Relationship Id="rId5" Type="http://schemas.openxmlformats.org/officeDocument/2006/relationships/oleObject" Target="../embeddings/oleObject67.bin"/><Relationship Id="rId6" Type="http://schemas.openxmlformats.org/officeDocument/2006/relationships/image" Target="../media/image65.emf"/><Relationship Id="rId7" Type="http://schemas.openxmlformats.org/officeDocument/2006/relationships/oleObject" Target="../embeddings/oleObject68.bin"/><Relationship Id="rId8" Type="http://schemas.openxmlformats.org/officeDocument/2006/relationships/image" Target="../media/image66.emf"/><Relationship Id="rId9" Type="http://schemas.openxmlformats.org/officeDocument/2006/relationships/oleObject" Target="../embeddings/oleObject69.bin"/><Relationship Id="rId10" Type="http://schemas.openxmlformats.org/officeDocument/2006/relationships/image" Target="../media/image6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4" Type="http://schemas.openxmlformats.org/officeDocument/2006/relationships/image" Target="../media/image69.emf"/><Relationship Id="rId5" Type="http://schemas.openxmlformats.org/officeDocument/2006/relationships/oleObject" Target="../embeddings/oleObject72.bin"/><Relationship Id="rId6" Type="http://schemas.openxmlformats.org/officeDocument/2006/relationships/image" Target="../media/image70.emf"/><Relationship Id="rId7" Type="http://schemas.openxmlformats.org/officeDocument/2006/relationships/oleObject" Target="../embeddings/oleObject73.bin"/><Relationship Id="rId8" Type="http://schemas.openxmlformats.org/officeDocument/2006/relationships/image" Target="../media/image64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75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76.bin"/><Relationship Id="rId8" Type="http://schemas.openxmlformats.org/officeDocument/2006/relationships/image" Target="../media/image64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78.bin"/><Relationship Id="rId6" Type="http://schemas.openxmlformats.org/officeDocument/2006/relationships/image" Target="../media/image74.emf"/><Relationship Id="rId7" Type="http://schemas.openxmlformats.org/officeDocument/2006/relationships/oleObject" Target="../embeddings/oleObject79.bin"/><Relationship Id="rId8" Type="http://schemas.openxmlformats.org/officeDocument/2006/relationships/image" Target="../media/image75.emf"/><Relationship Id="rId9" Type="http://schemas.openxmlformats.org/officeDocument/2006/relationships/oleObject" Target="../embeddings/oleObject80.bin"/><Relationship Id="rId10" Type="http://schemas.openxmlformats.org/officeDocument/2006/relationships/image" Target="../media/image72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81.jpg"/><Relationship Id="rId5" Type="http://schemas.openxmlformats.org/officeDocument/2006/relationships/oleObject" Target="../embeddings/oleObject81.bin"/><Relationship Id="rId6" Type="http://schemas.openxmlformats.org/officeDocument/2006/relationships/image" Target="../media/image79.emf"/><Relationship Id="rId7" Type="http://schemas.openxmlformats.org/officeDocument/2006/relationships/oleObject" Target="../embeddings/oleObject82.bin"/><Relationship Id="rId8" Type="http://schemas.openxmlformats.org/officeDocument/2006/relationships/image" Target="../media/image80.emf"/><Relationship Id="rId9" Type="http://schemas.openxmlformats.org/officeDocument/2006/relationships/hyperlink" Target="file://localhost/Users/fraden/Downloads/wave-on-a-string_en.html" TargetMode="External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81.jpg"/><Relationship Id="rId5" Type="http://schemas.openxmlformats.org/officeDocument/2006/relationships/oleObject" Target="../embeddings/oleObject83.bin"/><Relationship Id="rId6" Type="http://schemas.openxmlformats.org/officeDocument/2006/relationships/image" Target="../media/image82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oleObject" Target="../embeddings/oleObject84.bin"/><Relationship Id="rId5" Type="http://schemas.openxmlformats.org/officeDocument/2006/relationships/image" Target="../media/image83.emf"/><Relationship Id="rId6" Type="http://schemas.openxmlformats.org/officeDocument/2006/relationships/oleObject" Target="../embeddings/oleObject85.bin"/><Relationship Id="rId7" Type="http://schemas.openxmlformats.org/officeDocument/2006/relationships/image" Target="../media/image84.emf"/><Relationship Id="rId8" Type="http://schemas.openxmlformats.org/officeDocument/2006/relationships/oleObject" Target="../embeddings/oleObject86.bin"/><Relationship Id="rId9" Type="http://schemas.openxmlformats.org/officeDocument/2006/relationships/image" Target="../media/image85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hyperlink" Target="http://resource.isvr.soton.ac.uk/spcg/tutorial/tutorial/Tutorial_files/Web-basics-nature.htm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4" Type="http://schemas.openxmlformats.org/officeDocument/2006/relationships/image" Target="../media/image87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4" Type="http://schemas.openxmlformats.org/officeDocument/2006/relationships/image" Target="../media/image88.emf"/><Relationship Id="rId5" Type="http://schemas.openxmlformats.org/officeDocument/2006/relationships/oleObject" Target="../embeddings/oleObject89.bin"/><Relationship Id="rId6" Type="http://schemas.openxmlformats.org/officeDocument/2006/relationships/image" Target="../media/image89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4" Type="http://schemas.openxmlformats.org/officeDocument/2006/relationships/image" Target="../media/image90.emf"/><Relationship Id="rId5" Type="http://schemas.openxmlformats.org/officeDocument/2006/relationships/oleObject" Target="../embeddings/oleObject91.bin"/><Relationship Id="rId6" Type="http://schemas.openxmlformats.org/officeDocument/2006/relationships/image" Target="../media/image91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4" Type="http://schemas.openxmlformats.org/officeDocument/2006/relationships/image" Target="../media/image92.emf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94.bin"/><Relationship Id="rId6" Type="http://schemas.openxmlformats.org/officeDocument/2006/relationships/image" Target="../media/image96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gif"/><Relationship Id="rId5" Type="http://schemas.openxmlformats.org/officeDocument/2006/relationships/image" Target="../media/image8.gif"/><Relationship Id="rId6" Type="http://schemas.openxmlformats.org/officeDocument/2006/relationships/hyperlink" Target="file://localhost/Users/fraden/Downloads/wave-on-a-string_en.htm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0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2.jp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Rectangle 4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16</a:t>
            </a:r>
            <a:br>
              <a:rPr lang="en-US" dirty="0" smtClean="0"/>
            </a:br>
            <a:r>
              <a:rPr lang="en-US" dirty="0" smtClean="0"/>
              <a:t>Waves in One Dimension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16.2: Wave </a:t>
            </a:r>
            <a:endParaRPr lang="en-US" dirty="0" smtClean="0"/>
          </a:p>
          <a:p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70432"/>
            <a:ext cx="4524963" cy="12026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Consider a collection of beads connected by short strings.</a:t>
            </a:r>
            <a:endParaRPr lang="en-US" dirty="0"/>
          </a:p>
        </p:txBody>
      </p:sp>
      <p:pic>
        <p:nvPicPr>
          <p:cNvPr id="10" name="Picture 9" descr="16_0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4476493" y="11893"/>
            <a:ext cx="4693165" cy="6844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979" y="2482791"/>
            <a:ext cx="42812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Displacement is transverse.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What constraints does this place on the horizontal forces?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890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7269"/>
            <a:ext cx="4724281" cy="5279718"/>
          </a:xfrm>
        </p:spPr>
        <p:txBody>
          <a:bodyPr/>
          <a:lstStyle/>
          <a:p>
            <a:r>
              <a:rPr lang="en-US" sz="2200" dirty="0" smtClean="0"/>
              <a:t>	Answer </a:t>
            </a:r>
            <a:r>
              <a:rPr lang="en-US" sz="2200" dirty="0"/>
              <a:t>these five questions about the situation at </a:t>
            </a:r>
            <a:r>
              <a:rPr lang="en-US" sz="2200" i="1" dirty="0"/>
              <a:t>t</a:t>
            </a:r>
            <a:r>
              <a:rPr lang="en-US" sz="2200" baseline="-25000" dirty="0"/>
              <a:t>1</a:t>
            </a:r>
            <a:r>
              <a:rPr lang="en-US" sz="2200" dirty="0"/>
              <a:t> in Figure 16.7, assuming the right end of the string of beads is attached to a wall that is not shown. </a:t>
            </a:r>
            <a:r>
              <a:rPr lang="en-US" sz="2200" b="1" dirty="0">
                <a:solidFill>
                  <a:schemeClr val="tx1"/>
                </a:solidFill>
              </a:rPr>
              <a:t>(</a:t>
            </a:r>
            <a:r>
              <a:rPr lang="en-US" sz="2200" b="1" i="1" dirty="0">
                <a:solidFill>
                  <a:schemeClr val="tx1"/>
                </a:solidFill>
              </a:rPr>
              <a:t>a</a:t>
            </a:r>
            <a:r>
              <a:rPr lang="en-US" sz="2200" b="1" dirty="0">
                <a:solidFill>
                  <a:schemeClr val="tx1"/>
                </a:solidFill>
              </a:rPr>
              <a:t>) If </a:t>
            </a:r>
            <a:r>
              <a:rPr lang="en-US" sz="2200" b="1" dirty="0" smtClean="0">
                <a:solidFill>
                  <a:schemeClr val="tx1"/>
                </a:solidFill>
              </a:rPr>
              <a:t>                what </a:t>
            </a:r>
            <a:r>
              <a:rPr lang="en-US" sz="2200" b="1" dirty="0">
                <a:solidFill>
                  <a:schemeClr val="tx1"/>
                </a:solidFill>
              </a:rPr>
              <a:t>is the magnitude of the force exerted by the wall on the rightmost bead?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16.6</a:t>
            </a:r>
          </a:p>
        </p:txBody>
      </p:sp>
      <p:pic>
        <p:nvPicPr>
          <p:cNvPr id="9" name="Picture 8" descr="16_07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4515180" y="0"/>
            <a:ext cx="4667307" cy="680668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835993"/>
              </p:ext>
            </p:extLst>
          </p:nvPr>
        </p:nvGraphicFramePr>
        <p:xfrm>
          <a:off x="1607194" y="2589504"/>
          <a:ext cx="1104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62" name="Equation" r:id="rId5" imgW="1104900" imgH="431800" progId="Equation.DSMT4">
                  <p:embed/>
                </p:oleObj>
              </mc:Choice>
              <mc:Fallback>
                <p:oleObj name="Equation" r:id="rId5" imgW="1104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7194" y="2589504"/>
                        <a:ext cx="1104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895" y="4066642"/>
            <a:ext cx="4523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There is no horizontal acceleration, therefore all horizontal forces are in equilibrium so the force on the wall is 5N.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880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16.6</a:t>
            </a:r>
          </a:p>
        </p:txBody>
      </p:sp>
      <p:pic>
        <p:nvPicPr>
          <p:cNvPr id="9" name="Picture 8" descr="16_07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4515180" y="0"/>
            <a:ext cx="4667307" cy="680668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364646"/>
              </p:ext>
            </p:extLst>
          </p:nvPr>
        </p:nvGraphicFramePr>
        <p:xfrm>
          <a:off x="1607194" y="2589504"/>
          <a:ext cx="1104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0" name="Equation" r:id="rId5" imgW="1104900" imgH="431800" progId="Equation.DSMT4">
                  <p:embed/>
                </p:oleObj>
              </mc:Choice>
              <mc:Fallback>
                <p:oleObj name="Equation" r:id="rId5" imgW="1104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7194" y="2589504"/>
                        <a:ext cx="1104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637365"/>
              </p:ext>
            </p:extLst>
          </p:nvPr>
        </p:nvGraphicFramePr>
        <p:xfrm>
          <a:off x="1728609" y="3936232"/>
          <a:ext cx="520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1" name="Equation" r:id="rId7" imgW="520700" imgH="431800" progId="Equation.DSMT4">
                  <p:embed/>
                </p:oleObj>
              </mc:Choice>
              <mc:Fallback>
                <p:oleObj name="Equation" r:id="rId7" imgW="5207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8609" y="3936232"/>
                        <a:ext cx="520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7269"/>
            <a:ext cx="4724281" cy="5279718"/>
          </a:xfrm>
        </p:spPr>
        <p:txBody>
          <a:bodyPr/>
          <a:lstStyle/>
          <a:p>
            <a:r>
              <a:rPr lang="en-US" sz="2200" dirty="0" smtClean="0"/>
              <a:t>	Answer </a:t>
            </a:r>
            <a:r>
              <a:rPr lang="en-US" sz="2200" dirty="0"/>
              <a:t>these five questions about the situation at </a:t>
            </a:r>
            <a:r>
              <a:rPr lang="en-US" sz="2200" i="1" dirty="0"/>
              <a:t>t</a:t>
            </a:r>
            <a:r>
              <a:rPr lang="en-US" sz="2200" baseline="-25000" dirty="0"/>
              <a:t>1</a:t>
            </a:r>
            <a:r>
              <a:rPr lang="en-US" sz="2200" dirty="0"/>
              <a:t> in Figure 16.7, assuming the right end of the string of beads is attached to a wall that is not shown. (</a:t>
            </a:r>
            <a:r>
              <a:rPr lang="en-US" sz="2200" i="1" dirty="0"/>
              <a:t>a</a:t>
            </a:r>
            <a:r>
              <a:rPr lang="en-US" sz="2200" dirty="0"/>
              <a:t>) If </a:t>
            </a:r>
            <a:r>
              <a:rPr lang="en-US" sz="2200" dirty="0" smtClean="0"/>
              <a:t>                what </a:t>
            </a:r>
            <a:r>
              <a:rPr lang="en-US" sz="2200" dirty="0"/>
              <a:t>is the magnitude of the force exerted by the wall on the rightmost bead? </a:t>
            </a:r>
            <a:r>
              <a:rPr lang="en-US" sz="2200" b="1" dirty="0"/>
              <a:t>(</a:t>
            </a:r>
            <a:r>
              <a:rPr lang="en-US" sz="2200" b="1" i="1" dirty="0"/>
              <a:t>b</a:t>
            </a:r>
            <a:r>
              <a:rPr lang="en-US" sz="2200" b="1" dirty="0"/>
              <a:t>) What is the magnitude of the horizontal component </a:t>
            </a:r>
            <a:r>
              <a:rPr lang="en-US" sz="2200" b="1" dirty="0" smtClean="0"/>
              <a:t>of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99895" y="4580323"/>
            <a:ext cx="45238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There is no horizontal acceleration, therefore all horizontal forces are in equilibrium so the force is 5N.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644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7269"/>
            <a:ext cx="4724281" cy="5279718"/>
          </a:xfrm>
        </p:spPr>
        <p:txBody>
          <a:bodyPr/>
          <a:lstStyle/>
          <a:p>
            <a:r>
              <a:rPr lang="en-US" sz="2200" dirty="0" smtClean="0"/>
              <a:t>	Answer </a:t>
            </a:r>
            <a:r>
              <a:rPr lang="en-US" sz="2200" dirty="0"/>
              <a:t>these five questions about the situation at </a:t>
            </a:r>
            <a:r>
              <a:rPr lang="en-US" sz="2200" i="1" dirty="0"/>
              <a:t>t</a:t>
            </a:r>
            <a:r>
              <a:rPr lang="en-US" sz="2200" baseline="-25000" dirty="0"/>
              <a:t>1</a:t>
            </a:r>
            <a:r>
              <a:rPr lang="en-US" sz="2200" dirty="0"/>
              <a:t> in Figure 16.7, assuming the right end of the string of beads is attached to a wall that is not shown. (</a:t>
            </a:r>
            <a:r>
              <a:rPr lang="en-US" sz="2200" i="1" dirty="0"/>
              <a:t>a</a:t>
            </a:r>
            <a:r>
              <a:rPr lang="en-US" sz="2200" dirty="0"/>
              <a:t>) If </a:t>
            </a:r>
            <a:r>
              <a:rPr lang="en-US" sz="2200" dirty="0" smtClean="0"/>
              <a:t>                what </a:t>
            </a:r>
            <a:r>
              <a:rPr lang="en-US" sz="2200" dirty="0"/>
              <a:t>is the magnitude of the force exerted by the wall on the rightmost bead? (</a:t>
            </a:r>
            <a:r>
              <a:rPr lang="en-US" sz="2200" i="1" dirty="0"/>
              <a:t>b</a:t>
            </a:r>
            <a:r>
              <a:rPr lang="en-US" sz="2200" dirty="0"/>
              <a:t>) What is the magnitude of the horizontal component of </a:t>
            </a:r>
            <a:r>
              <a:rPr lang="en-US" sz="2200" dirty="0" smtClean="0"/>
              <a:t>        </a:t>
            </a:r>
            <a:r>
              <a:rPr lang="en-US" sz="2200" b="1" dirty="0" smtClean="0"/>
              <a:t>(</a:t>
            </a:r>
            <a:r>
              <a:rPr lang="en-US" sz="2200" b="1" i="1" dirty="0" smtClean="0"/>
              <a:t>c</a:t>
            </a:r>
            <a:r>
              <a:rPr lang="en-US" sz="2200" b="1" dirty="0"/>
              <a:t>) What is the direction of the force exerted by the hand on the string?</a:t>
            </a:r>
            <a:r>
              <a:rPr lang="en-US" sz="22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16.6</a:t>
            </a:r>
          </a:p>
        </p:txBody>
      </p:sp>
      <p:pic>
        <p:nvPicPr>
          <p:cNvPr id="9" name="Picture 8" descr="16_07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4515180" y="0"/>
            <a:ext cx="4667307" cy="680668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846003"/>
              </p:ext>
            </p:extLst>
          </p:nvPr>
        </p:nvGraphicFramePr>
        <p:xfrm>
          <a:off x="1607194" y="2589504"/>
          <a:ext cx="1104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6" name="Equation" r:id="rId5" imgW="1104900" imgH="431800" progId="Equation.DSMT4">
                  <p:embed/>
                </p:oleObj>
              </mc:Choice>
              <mc:Fallback>
                <p:oleObj name="Equation" r:id="rId5" imgW="1104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7194" y="2589504"/>
                        <a:ext cx="1104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07878"/>
              </p:ext>
            </p:extLst>
          </p:nvPr>
        </p:nvGraphicFramePr>
        <p:xfrm>
          <a:off x="1728609" y="3936232"/>
          <a:ext cx="520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7" name="Equation" r:id="rId7" imgW="520700" imgH="431800" progId="Equation.DSMT4">
                  <p:embed/>
                </p:oleObj>
              </mc:Choice>
              <mc:Fallback>
                <p:oleObj name="Equation" r:id="rId7" imgW="5207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8609" y="3936232"/>
                        <a:ext cx="520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5415" y="5365114"/>
            <a:ext cx="4523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Up and left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398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7269"/>
            <a:ext cx="4724281" cy="5279718"/>
          </a:xfrm>
        </p:spPr>
        <p:txBody>
          <a:bodyPr/>
          <a:lstStyle/>
          <a:p>
            <a:r>
              <a:rPr lang="en-US" sz="2200" dirty="0" smtClean="0"/>
              <a:t>	Answer </a:t>
            </a:r>
            <a:r>
              <a:rPr lang="en-US" sz="2200" dirty="0"/>
              <a:t>these five questions about the situation at </a:t>
            </a:r>
            <a:r>
              <a:rPr lang="en-US" sz="2200" i="1" dirty="0"/>
              <a:t>t</a:t>
            </a:r>
            <a:r>
              <a:rPr lang="en-US" sz="2200" baseline="-25000" dirty="0"/>
              <a:t>1</a:t>
            </a:r>
            <a:r>
              <a:rPr lang="en-US" sz="2200" dirty="0"/>
              <a:t> in Figure 16.7, assuming the right end of the string of beads is attached to a wall that is not shown. (</a:t>
            </a:r>
            <a:r>
              <a:rPr lang="en-US" sz="2200" i="1" dirty="0"/>
              <a:t>a</a:t>
            </a:r>
            <a:r>
              <a:rPr lang="en-US" sz="2200" dirty="0"/>
              <a:t>) If </a:t>
            </a:r>
            <a:r>
              <a:rPr lang="en-US" sz="2200" dirty="0" smtClean="0"/>
              <a:t>                what </a:t>
            </a:r>
            <a:r>
              <a:rPr lang="en-US" sz="2200" dirty="0"/>
              <a:t>is the magnitude of the force exerted by the wall on the rightmost bead? (</a:t>
            </a:r>
            <a:r>
              <a:rPr lang="en-US" sz="2200" i="1" dirty="0"/>
              <a:t>b</a:t>
            </a:r>
            <a:r>
              <a:rPr lang="en-US" sz="2200" dirty="0"/>
              <a:t>) What is the magnitude of the horizontal component of </a:t>
            </a:r>
            <a:r>
              <a:rPr lang="en-US" sz="2200" dirty="0" smtClean="0"/>
              <a:t>        (</a:t>
            </a:r>
            <a:r>
              <a:rPr lang="en-US" sz="2200" i="1" dirty="0" smtClean="0"/>
              <a:t>c</a:t>
            </a:r>
            <a:r>
              <a:rPr lang="en-US" sz="2200" dirty="0"/>
              <a:t>) What is the direction of the force exerted by the hand on the string? </a:t>
            </a:r>
            <a:r>
              <a:rPr lang="en-US" sz="2200" b="1" dirty="0"/>
              <a:t>(</a:t>
            </a:r>
            <a:r>
              <a:rPr lang="en-US" sz="2200" b="1" i="1" dirty="0"/>
              <a:t>d</a:t>
            </a:r>
            <a:r>
              <a:rPr lang="en-US" sz="2200" b="1" dirty="0"/>
              <a:t>) How does the magnitude of this force compare with the </a:t>
            </a:r>
            <a:r>
              <a:rPr lang="en-US" sz="2200" b="1" dirty="0" smtClean="0"/>
              <a:t>magnitude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16.6</a:t>
            </a:r>
          </a:p>
        </p:txBody>
      </p:sp>
      <p:pic>
        <p:nvPicPr>
          <p:cNvPr id="9" name="Picture 8" descr="16_07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4515180" y="0"/>
            <a:ext cx="4667307" cy="680668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946818"/>
              </p:ext>
            </p:extLst>
          </p:nvPr>
        </p:nvGraphicFramePr>
        <p:xfrm>
          <a:off x="1607194" y="2589504"/>
          <a:ext cx="1104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2" name="Equation" r:id="rId5" imgW="1104900" imgH="431800" progId="Equation.DSMT4">
                  <p:embed/>
                </p:oleObj>
              </mc:Choice>
              <mc:Fallback>
                <p:oleObj name="Equation" r:id="rId5" imgW="1104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7194" y="2589504"/>
                        <a:ext cx="1104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364563"/>
              </p:ext>
            </p:extLst>
          </p:nvPr>
        </p:nvGraphicFramePr>
        <p:xfrm>
          <a:off x="1728609" y="3936232"/>
          <a:ext cx="520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3" name="Equation" r:id="rId7" imgW="520700" imgH="431800" progId="Equation.DSMT4">
                  <p:embed/>
                </p:oleObj>
              </mc:Choice>
              <mc:Fallback>
                <p:oleObj name="Equation" r:id="rId7" imgW="5207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8609" y="3936232"/>
                        <a:ext cx="520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782417"/>
              </p:ext>
            </p:extLst>
          </p:nvPr>
        </p:nvGraphicFramePr>
        <p:xfrm>
          <a:off x="1821329" y="5269732"/>
          <a:ext cx="520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4" name="Equation" r:id="rId9" imgW="520700" imgH="431800" progId="Equation.DSMT4">
                  <p:embed/>
                </p:oleObj>
              </mc:Choice>
              <mc:Fallback>
                <p:oleObj name="Equation" r:id="rId9" imgW="5207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21329" y="5269732"/>
                        <a:ext cx="520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70203" y="5907333"/>
            <a:ext cx="275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Greater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912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7269"/>
            <a:ext cx="4724281" cy="5279718"/>
          </a:xfrm>
        </p:spPr>
        <p:txBody>
          <a:bodyPr/>
          <a:lstStyle/>
          <a:p>
            <a:r>
              <a:rPr lang="en-US" sz="2200" dirty="0" smtClean="0"/>
              <a:t>	Answer </a:t>
            </a:r>
            <a:r>
              <a:rPr lang="en-US" sz="2200" dirty="0"/>
              <a:t>these five questions about the situation at </a:t>
            </a:r>
            <a:r>
              <a:rPr lang="en-US" sz="2200" i="1" dirty="0"/>
              <a:t>t</a:t>
            </a:r>
            <a:r>
              <a:rPr lang="en-US" sz="2200" baseline="-25000" dirty="0"/>
              <a:t>1</a:t>
            </a:r>
            <a:r>
              <a:rPr lang="en-US" sz="2200" dirty="0"/>
              <a:t> in Figure 16.7, assuming the right end of the string of beads is attached to a wall that is not shown. (</a:t>
            </a:r>
            <a:r>
              <a:rPr lang="en-US" sz="2200" i="1" dirty="0"/>
              <a:t>a</a:t>
            </a:r>
            <a:r>
              <a:rPr lang="en-US" sz="2200" dirty="0"/>
              <a:t>) If </a:t>
            </a:r>
            <a:r>
              <a:rPr lang="en-US" sz="2200" dirty="0" smtClean="0"/>
              <a:t>                what </a:t>
            </a:r>
            <a:r>
              <a:rPr lang="en-US" sz="2200" dirty="0"/>
              <a:t>is the magnitude of the force exerted by the wall on the rightmost bead? (</a:t>
            </a:r>
            <a:r>
              <a:rPr lang="en-US" sz="2200" i="1" dirty="0"/>
              <a:t>b</a:t>
            </a:r>
            <a:r>
              <a:rPr lang="en-US" sz="2200" dirty="0"/>
              <a:t>) What is the magnitude of the horizontal component of </a:t>
            </a:r>
            <a:r>
              <a:rPr lang="en-US" sz="2200" dirty="0" smtClean="0"/>
              <a:t>        (</a:t>
            </a:r>
            <a:r>
              <a:rPr lang="en-US" sz="2200" i="1" dirty="0" smtClean="0"/>
              <a:t>c</a:t>
            </a:r>
            <a:r>
              <a:rPr lang="en-US" sz="2200" dirty="0"/>
              <a:t>) What is the direction of the force exerted by the hand on the string? (</a:t>
            </a:r>
            <a:r>
              <a:rPr lang="en-US" sz="2200" i="1" dirty="0"/>
              <a:t>d</a:t>
            </a:r>
            <a:r>
              <a:rPr lang="en-US" sz="2200" dirty="0"/>
              <a:t>) How does the magnitude of this force compare with the magnitude </a:t>
            </a:r>
            <a:r>
              <a:rPr lang="en-US" sz="2200" dirty="0" smtClean="0"/>
              <a:t>        </a:t>
            </a:r>
            <a:r>
              <a:rPr lang="en-US" sz="2200" b="1" dirty="0" smtClean="0"/>
              <a:t>(</a:t>
            </a:r>
            <a:r>
              <a:rPr lang="en-US" sz="2200" b="1" i="1" dirty="0"/>
              <a:t>e</a:t>
            </a:r>
            <a:r>
              <a:rPr lang="en-US" sz="2200" b="1" dirty="0"/>
              <a:t>) What are the effects of the horizontal and vertical components of this force?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16.6</a:t>
            </a:r>
          </a:p>
        </p:txBody>
      </p:sp>
      <p:pic>
        <p:nvPicPr>
          <p:cNvPr id="9" name="Picture 8" descr="16_07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4515180" y="0"/>
            <a:ext cx="4667307" cy="680668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634341"/>
              </p:ext>
            </p:extLst>
          </p:nvPr>
        </p:nvGraphicFramePr>
        <p:xfrm>
          <a:off x="1607194" y="2589504"/>
          <a:ext cx="1104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6" name="Equation" r:id="rId5" imgW="1104900" imgH="431800" progId="Equation.DSMT4">
                  <p:embed/>
                </p:oleObj>
              </mc:Choice>
              <mc:Fallback>
                <p:oleObj name="Equation" r:id="rId5" imgW="1104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7194" y="2589504"/>
                        <a:ext cx="1104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321698"/>
              </p:ext>
            </p:extLst>
          </p:nvPr>
        </p:nvGraphicFramePr>
        <p:xfrm>
          <a:off x="1728609" y="3936232"/>
          <a:ext cx="520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7" name="Equation" r:id="rId7" imgW="520700" imgH="431800" progId="Equation.DSMT4">
                  <p:embed/>
                </p:oleObj>
              </mc:Choice>
              <mc:Fallback>
                <p:oleObj name="Equation" r:id="rId7" imgW="5207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8609" y="3936232"/>
                        <a:ext cx="520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522695"/>
              </p:ext>
            </p:extLst>
          </p:nvPr>
        </p:nvGraphicFramePr>
        <p:xfrm>
          <a:off x="1757184" y="5269732"/>
          <a:ext cx="520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8" name="Equation" r:id="rId9" imgW="520700" imgH="431800" progId="Equation.DSMT4">
                  <p:embed/>
                </p:oleObj>
              </mc:Choice>
              <mc:Fallback>
                <p:oleObj name="Equation" r:id="rId9" imgW="5207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57184" y="5269732"/>
                        <a:ext cx="520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6979" y="6335401"/>
            <a:ext cx="42384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Causes the beads to move up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466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7267"/>
            <a:ext cx="7530730" cy="1506635"/>
          </a:xfrm>
        </p:spPr>
        <p:txBody>
          <a:bodyPr/>
          <a:lstStyle/>
          <a:p>
            <a:r>
              <a:rPr lang="en-US" sz="2200" dirty="0" smtClean="0"/>
              <a:t>	(</a:t>
            </a:r>
            <a:r>
              <a:rPr lang="en-US" sz="2200" i="1" dirty="0"/>
              <a:t>a</a:t>
            </a:r>
            <a:r>
              <a:rPr lang="en-US" sz="2200" dirty="0"/>
              <a:t>) Note that the displacement of bead 4 at </a:t>
            </a:r>
            <a:r>
              <a:rPr lang="en-US" sz="2200" i="1" dirty="0"/>
              <a:t>t</a:t>
            </a:r>
            <a:r>
              <a:rPr lang="en-US" sz="2200" baseline="-25000" dirty="0"/>
              <a:t>4</a:t>
            </a:r>
            <a:r>
              <a:rPr lang="en-US" sz="2200" dirty="0"/>
              <a:t> in Figure 16.7</a:t>
            </a:r>
            <a:r>
              <a:rPr lang="en-US" sz="2200" i="1" dirty="0"/>
              <a:t>a</a:t>
            </a:r>
            <a:r>
              <a:rPr lang="en-US" sz="2200" dirty="0"/>
              <a:t> is the same as that of bead 3 at </a:t>
            </a:r>
            <a:r>
              <a:rPr lang="en-US" sz="2200" i="1" dirty="0"/>
              <a:t>t</a:t>
            </a:r>
            <a:r>
              <a:rPr lang="en-US" sz="2200" baseline="-25000" dirty="0"/>
              <a:t>3</a:t>
            </a:r>
            <a:r>
              <a:rPr lang="en-US" sz="2200" dirty="0"/>
              <a:t>. </a:t>
            </a:r>
            <a:r>
              <a:rPr lang="en-US" sz="2200" b="1" dirty="0"/>
              <a:t>How do the velocity and acceleration of bead 4 at </a:t>
            </a:r>
            <a:r>
              <a:rPr lang="en-US" sz="2200" b="1" i="1" dirty="0"/>
              <a:t>t</a:t>
            </a:r>
            <a:r>
              <a:rPr lang="en-US" sz="2200" b="1" baseline="-25000" dirty="0"/>
              <a:t>4</a:t>
            </a:r>
            <a:r>
              <a:rPr lang="en-US" sz="2200" b="1" dirty="0"/>
              <a:t> compare with those of bead 3 at </a:t>
            </a:r>
            <a:r>
              <a:rPr lang="en-US" sz="2200" b="1" i="1" dirty="0"/>
              <a:t>t</a:t>
            </a:r>
            <a:r>
              <a:rPr lang="en-US" sz="2200" b="1" baseline="-25000" dirty="0"/>
              <a:t>3</a:t>
            </a:r>
            <a:r>
              <a:rPr lang="en-US" sz="2200" b="1" dirty="0"/>
              <a:t>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16.7</a:t>
            </a:r>
            <a:endParaRPr lang="en-US" dirty="0"/>
          </a:p>
        </p:txBody>
      </p:sp>
      <p:pic>
        <p:nvPicPr>
          <p:cNvPr id="9" name="Picture 8" descr="16_07_Figure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7376780" y="0"/>
            <a:ext cx="1792878" cy="6814826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152400" y="3126206"/>
            <a:ext cx="7530730" cy="188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672"/>
              </a:spcBef>
              <a:spcAft>
                <a:spcPct val="0"/>
              </a:spcAft>
              <a:buClr>
                <a:schemeClr val="tx1"/>
              </a:buClr>
              <a:buFont typeface="+mj-lt"/>
              <a:buNone/>
              <a:tabLst>
                <a:tab pos="911225" algn="l"/>
              </a:tabLst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1pPr>
            <a:lvl2pPr marL="800100" indent="-3429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tabLst/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200" dirty="0" smtClean="0"/>
              <a:t>	The pulse preserves shape as it propagates. Thus each bead has the </a:t>
            </a:r>
            <a:r>
              <a:rPr lang="en-US" sz="2200" dirty="0" smtClean="0">
                <a:solidFill>
                  <a:srgbClr val="FF0000"/>
                </a:solidFill>
              </a:rPr>
              <a:t>same velocity </a:t>
            </a:r>
            <a:r>
              <a:rPr lang="en-US" sz="2200" dirty="0" smtClean="0"/>
              <a:t>and </a:t>
            </a:r>
            <a:r>
              <a:rPr lang="en-US" sz="2200" dirty="0" smtClean="0">
                <a:solidFill>
                  <a:srgbClr val="FF0000"/>
                </a:solidFill>
              </a:rPr>
              <a:t>same acceleration </a:t>
            </a:r>
            <a:r>
              <a:rPr lang="en-US" sz="2200" dirty="0" smtClean="0"/>
              <a:t>at the </a:t>
            </a:r>
            <a:r>
              <a:rPr lang="en-US" sz="2200" dirty="0" smtClean="0">
                <a:solidFill>
                  <a:srgbClr val="FF0000"/>
                </a:solidFill>
              </a:rPr>
              <a:t>same vertical displacement</a:t>
            </a:r>
            <a:r>
              <a:rPr lang="en-US" sz="2200" dirty="0" smtClean="0">
                <a:solidFill>
                  <a:schemeClr val="tx1"/>
                </a:solidFill>
              </a:rPr>
              <a:t>. </a:t>
            </a:r>
            <a:r>
              <a:rPr lang="en-US" sz="2200" dirty="0" smtClean="0"/>
              <a:t>The </a:t>
            </a:r>
            <a:r>
              <a:rPr lang="en-US" sz="2200" dirty="0"/>
              <a:t>displacement of bead 4 at </a:t>
            </a:r>
            <a:r>
              <a:rPr lang="en-US" sz="2200" i="1" dirty="0" smtClean="0"/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is </a:t>
            </a:r>
            <a:r>
              <a:rPr lang="en-US" sz="2200" dirty="0"/>
              <a:t>the same as that of bead 3 at </a:t>
            </a:r>
            <a:r>
              <a:rPr lang="en-US" sz="2200" i="1" dirty="0" smtClean="0"/>
              <a:t>t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, therefore their velocities and accelerations are equal.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5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6776" y="1247267"/>
            <a:ext cx="7274149" cy="2203380"/>
          </a:xfrm>
        </p:spPr>
        <p:txBody>
          <a:bodyPr/>
          <a:lstStyle/>
          <a:p>
            <a:r>
              <a:rPr lang="en-US" sz="2200" dirty="0" smtClean="0"/>
              <a:t>	 (</a:t>
            </a:r>
            <a:r>
              <a:rPr lang="en-US" sz="2200" i="1" dirty="0"/>
              <a:t>b</a:t>
            </a:r>
            <a:r>
              <a:rPr lang="en-US" sz="2200" dirty="0"/>
              <a:t>) You move one end of two different strings, A and B, up and down in the same way. Suppose the resulting pulse travels twice as fast on string A as on string B. </a:t>
            </a:r>
            <a:r>
              <a:rPr lang="en-US" sz="2200" b="1" dirty="0"/>
              <a:t>How does the velocity of a particle of string A compare with the velocity of a particle of string B that has the same nonzero displacement?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16.7</a:t>
            </a:r>
            <a:endParaRPr lang="en-US" dirty="0"/>
          </a:p>
        </p:txBody>
      </p:sp>
      <p:pic>
        <p:nvPicPr>
          <p:cNvPr id="9" name="Picture 8" descr="16_07_Figure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7376780" y="0"/>
            <a:ext cx="1792878" cy="6814826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05010" y="3868190"/>
            <a:ext cx="7274149" cy="220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672"/>
              </a:spcBef>
              <a:spcAft>
                <a:spcPct val="0"/>
              </a:spcAft>
              <a:buClr>
                <a:schemeClr val="tx1"/>
              </a:buClr>
              <a:buFont typeface="+mj-lt"/>
              <a:buNone/>
              <a:tabLst>
                <a:tab pos="911225" algn="l"/>
              </a:tabLst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1pPr>
            <a:lvl2pPr marL="800100" indent="-3429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tabLst/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200" dirty="0" smtClean="0"/>
              <a:t>The </a:t>
            </a:r>
            <a:r>
              <a:rPr lang="en-US" sz="2200" dirty="0"/>
              <a:t>pulse preserves shape as it propagates. Thus each bead has the </a:t>
            </a:r>
            <a:r>
              <a:rPr lang="en-US" sz="2200" dirty="0">
                <a:solidFill>
                  <a:srgbClr val="FF0000"/>
                </a:solidFill>
              </a:rPr>
              <a:t>same velocity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FF0000"/>
                </a:solidFill>
              </a:rPr>
              <a:t>same acceleration </a:t>
            </a:r>
            <a:r>
              <a:rPr lang="en-US" sz="2200" dirty="0"/>
              <a:t>at the </a:t>
            </a:r>
            <a:r>
              <a:rPr lang="en-US" sz="2200" dirty="0">
                <a:solidFill>
                  <a:srgbClr val="FF0000"/>
                </a:solidFill>
              </a:rPr>
              <a:t>same vertical displacement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smtClean="0">
                <a:solidFill>
                  <a:schemeClr val="tx1"/>
                </a:solidFill>
              </a:rPr>
              <a:t>Since the first bead has to follow the hand, </a:t>
            </a:r>
            <a:r>
              <a:rPr lang="en-US" sz="2200" dirty="0" smtClean="0"/>
              <a:t>the </a:t>
            </a:r>
            <a:r>
              <a:rPr lang="en-US" sz="2200" b="1" dirty="0">
                <a:solidFill>
                  <a:srgbClr val="FF0000"/>
                </a:solidFill>
              </a:rPr>
              <a:t>shape of the pulse is set entirely by the motion of the hand</a:t>
            </a:r>
            <a:r>
              <a:rPr lang="en-US" sz="2200" dirty="0" smtClean="0"/>
              <a:t>. The transverse velocity and acceleration of the beads are independent of the speed of the pulse.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2731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7267"/>
            <a:ext cx="7479413" cy="2533997"/>
          </a:xfrm>
        </p:spPr>
        <p:txBody>
          <a:bodyPr/>
          <a:lstStyle/>
          <a:p>
            <a:r>
              <a:rPr lang="en-US" sz="2200" dirty="0" smtClean="0"/>
              <a:t>	</a:t>
            </a:r>
            <a:r>
              <a:rPr lang="en-US" sz="2200" dirty="0"/>
              <a:t> (</a:t>
            </a:r>
            <a:r>
              <a:rPr lang="en-US" sz="2200" i="1" dirty="0"/>
              <a:t>b</a:t>
            </a:r>
            <a:r>
              <a:rPr lang="en-US" sz="2200" dirty="0"/>
              <a:t>) You move one end of two different strings, A and B, up and down in the same way. Suppose the resulting pulse travels twice as fast on string A as on string B. How does the velocity of a particle of string A compare with the velocity of a particle of string B that has the same nonzero displacement</a:t>
            </a:r>
            <a:r>
              <a:rPr lang="en-US" sz="2200" b="1" dirty="0"/>
              <a:t>? (</a:t>
            </a:r>
            <a:r>
              <a:rPr lang="en-US" sz="2200" b="1" i="1" dirty="0"/>
              <a:t>c</a:t>
            </a:r>
            <a:r>
              <a:rPr lang="en-US" sz="2200" b="1" dirty="0"/>
              <a:t>) Sketch the pulses as they propagate along the two strings and point out any differences between the </a:t>
            </a:r>
            <a:r>
              <a:rPr lang="en-US" sz="2200" b="1" dirty="0" smtClean="0"/>
              <a:t>two.</a:t>
            </a:r>
            <a:endParaRPr lang="en-US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16.7</a:t>
            </a:r>
            <a:endParaRPr lang="en-US" dirty="0"/>
          </a:p>
        </p:txBody>
      </p:sp>
      <p:pic>
        <p:nvPicPr>
          <p:cNvPr id="9" name="Picture 8" descr="16_07_Figure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7376780" y="0"/>
            <a:ext cx="1792878" cy="6814826"/>
          </a:xfrm>
          <a:prstGeom prst="rect">
            <a:avLst/>
          </a:prstGeom>
        </p:spPr>
      </p:pic>
      <p:pic>
        <p:nvPicPr>
          <p:cNvPr id="6" name="Picture 5" descr="Figure_S_16_07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28" y="3788627"/>
            <a:ext cx="4487964" cy="3069373"/>
          </a:xfrm>
          <a:prstGeom prst="rect">
            <a:avLst/>
          </a:prstGeom>
        </p:spPr>
      </p:pic>
      <p:pic>
        <p:nvPicPr>
          <p:cNvPr id="10" name="Picture 9" descr="Figure_S_16_07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7"/>
          <a:stretch/>
        </p:blipFill>
        <p:spPr>
          <a:xfrm>
            <a:off x="2979123" y="3784070"/>
            <a:ext cx="4487964" cy="1267129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330800"/>
              </p:ext>
            </p:extLst>
          </p:nvPr>
        </p:nvGraphicFramePr>
        <p:xfrm>
          <a:off x="219521" y="3972371"/>
          <a:ext cx="1179184" cy="365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8" name="Equation" r:id="rId6" imgW="901700" imgH="279400" progId="Equation.3">
                  <p:embed/>
                </p:oleObj>
              </mc:Choice>
              <mc:Fallback>
                <p:oleObj name="Equation" r:id="rId6" imgW="901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521" y="3972371"/>
                        <a:ext cx="1179184" cy="365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624170"/>
              </p:ext>
            </p:extLst>
          </p:nvPr>
        </p:nvGraphicFramePr>
        <p:xfrm>
          <a:off x="262374" y="4565650"/>
          <a:ext cx="111283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9" name="Equation" r:id="rId8" imgW="850900" imgH="215900" progId="Equation.3">
                  <p:embed/>
                </p:oleObj>
              </mc:Choice>
              <mc:Fallback>
                <p:oleObj name="Equation" r:id="rId8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2374" y="4565650"/>
                        <a:ext cx="1112837" cy="28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577435" y="3954421"/>
            <a:ext cx="18523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2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: elapsed time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72961" y="4477813"/>
            <a:ext cx="2086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kern="0" dirty="0" smtClean="0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t</a:t>
            </a:r>
            <a:r>
              <a:rPr lang="en-US" sz="22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: pulse duration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57473"/>
            <a:ext cx="7261317" cy="2915719"/>
          </a:xfrm>
        </p:spPr>
        <p:txBody>
          <a:bodyPr/>
          <a:lstStyle/>
          <a:p>
            <a:r>
              <a:rPr lang="en-US" sz="2200" dirty="0" smtClean="0"/>
              <a:t>	 </a:t>
            </a:r>
            <a:r>
              <a:rPr lang="en-US" sz="1800" dirty="0" smtClean="0"/>
              <a:t>(</a:t>
            </a:r>
            <a:r>
              <a:rPr lang="en-US" sz="1800" i="1" dirty="0"/>
              <a:t>b</a:t>
            </a:r>
            <a:r>
              <a:rPr lang="en-US" sz="1800" dirty="0"/>
              <a:t>) You move one end of two different strings, A and B, up and down in the same way. Suppose the resulting pulse travels twice as fast on string A as on string B. How does the velocity of a particle of string A compare with the velocity of a particle of string B that has the same nonzero displacement? (</a:t>
            </a:r>
            <a:r>
              <a:rPr lang="en-US" sz="1800" i="1" dirty="0"/>
              <a:t>c</a:t>
            </a:r>
            <a:r>
              <a:rPr lang="en-US" sz="1800" dirty="0"/>
              <a:t>) Sketch the pulses as they propagate along the two strings and point out any differences between the two. </a:t>
            </a:r>
            <a:r>
              <a:rPr lang="en-US" sz="2200" b="1" dirty="0"/>
              <a:t>(</a:t>
            </a:r>
            <a:r>
              <a:rPr lang="en-US" sz="2200" b="1" i="1" dirty="0"/>
              <a:t>d</a:t>
            </a:r>
            <a:r>
              <a:rPr lang="en-US" sz="2200" b="1" dirty="0"/>
              <a:t>) For each string, consider a particle located 0.20 m from the left end. Sketch a displacement-versus-time graph for each particle, and point out any differences between your two graphs.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16.7</a:t>
            </a:r>
            <a:endParaRPr lang="en-US" dirty="0"/>
          </a:p>
        </p:txBody>
      </p:sp>
      <p:pic>
        <p:nvPicPr>
          <p:cNvPr id="9" name="Picture 8" descr="16_07_Figure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7376780" y="0"/>
            <a:ext cx="1792878" cy="6814826"/>
          </a:xfrm>
          <a:prstGeom prst="rect">
            <a:avLst/>
          </a:prstGeom>
        </p:spPr>
      </p:pic>
      <p:pic>
        <p:nvPicPr>
          <p:cNvPr id="6" name="Picture 5" descr="Figure_S_16_07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02" y="4060416"/>
            <a:ext cx="4627656" cy="2797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899" y="4368219"/>
            <a:ext cx="3403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D</a:t>
            </a:r>
            <a:r>
              <a:rPr lang="en-US" sz="22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uration of pulse is the same, because the same hand created the two pulses!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4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Chapter Goal: To study the kinematic and dynamics of wave motion, i.e., the transport of energy through a disturbance propagating through matter or empty space.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Chapter 16: Waves in One Dimension</a:t>
            </a:r>
            <a:endParaRPr lang="en-US" dirty="0"/>
          </a:p>
        </p:txBody>
      </p:sp>
      <p:pic>
        <p:nvPicPr>
          <p:cNvPr id="13" name="Picture 12" descr="16_00_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54" y="1363082"/>
            <a:ext cx="5277292" cy="33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Rectangle 4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16</a:t>
            </a:r>
            <a:br>
              <a:rPr lang="en-US" dirty="0" smtClean="0"/>
            </a:br>
            <a:r>
              <a:rPr lang="en-US" dirty="0" smtClean="0"/>
              <a:t>Waves in One Dimension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90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16.1: Representing waves graphically</a:t>
            </a:r>
            <a:endParaRPr lang="en-US" dirty="0"/>
          </a:p>
        </p:txBody>
      </p:sp>
      <p:pic>
        <p:nvPicPr>
          <p:cNvPr id="18" name="Picture 17" descr="16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"/>
          <a:stretch/>
        </p:blipFill>
        <p:spPr>
          <a:xfrm>
            <a:off x="5957886" y="859455"/>
            <a:ext cx="3186113" cy="5998546"/>
          </a:xfrm>
          <a:prstGeom prst="rect">
            <a:avLst/>
          </a:prstGeom>
        </p:spPr>
      </p:pic>
      <p:pic>
        <p:nvPicPr>
          <p:cNvPr id="9" name="Picture 8" descr="longipat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93" y="1394060"/>
            <a:ext cx="3252598" cy="2389664"/>
          </a:xfrm>
          <a:prstGeom prst="rect">
            <a:avLst/>
          </a:prstGeom>
        </p:spPr>
      </p:pic>
      <p:pic>
        <p:nvPicPr>
          <p:cNvPr id="11" name="Picture 10" descr="transverspointcurated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" y="3610465"/>
            <a:ext cx="5139135" cy="273893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254818" y="4379790"/>
            <a:ext cx="0" cy="1943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4573" y="6527651"/>
            <a:ext cx="406204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6" action="ppaction://hlinkfile"/>
              </a:rPr>
              <a:t>file:///Users/</a:t>
            </a:r>
            <a:r>
              <a:rPr lang="en-US" sz="1200" dirty="0" err="1">
                <a:hlinkClick r:id="rId6" action="ppaction://hlinkfile"/>
              </a:rPr>
              <a:t>fraden</a:t>
            </a:r>
            <a:r>
              <a:rPr lang="en-US" sz="1200" dirty="0">
                <a:hlinkClick r:id="rId6" action="ppaction://hlinkfile"/>
              </a:rPr>
              <a:t>/Downloads/wave-on-a-</a:t>
            </a:r>
            <a:r>
              <a:rPr lang="en-US" sz="1200" dirty="0" err="1">
                <a:hlinkClick r:id="rId6" action="ppaction://hlinkfile"/>
              </a:rPr>
              <a:t>string_en.html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489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456665" y="1170432"/>
            <a:ext cx="9600665" cy="5422392"/>
          </a:xfrm>
        </p:spPr>
        <p:txBody>
          <a:bodyPr/>
          <a:lstStyle/>
          <a:p>
            <a:pPr marL="971550" lvl="1" indent="-514350">
              <a:buClrTx/>
              <a:buFont typeface="+mj-lt"/>
              <a:buAutoNum type="arabicPeriod"/>
            </a:pPr>
            <a:r>
              <a:rPr lang="en-US" dirty="0" smtClean="0"/>
              <a:t>When a particle of the string is displaced from its equilibrium position, its velocity    and acceleration    are determined only by the initial disturbance and are independent of the wave speed </a:t>
            </a:r>
            <a:r>
              <a:rPr lang="en-US" i="1" dirty="0" smtClean="0"/>
              <a:t>c</a:t>
            </a:r>
            <a:r>
              <a:rPr lang="en-US" dirty="0" smtClean="0"/>
              <a:t>. </a:t>
            </a:r>
          </a:p>
          <a:p>
            <a:pPr marL="971550" lvl="1" indent="-514350">
              <a:buClrTx/>
              <a:buFont typeface="+mj-lt"/>
              <a:buAutoNum type="arabicPeriod"/>
            </a:pPr>
            <a:r>
              <a:rPr lang="en-US" dirty="0" smtClean="0"/>
              <a:t>For a given disturbance, high wave speeds yield wave pulses that are stretched out and low wave speeds result in pulses that are more compressed.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16.2: Wave </a:t>
            </a:r>
            <a:r>
              <a:rPr lang="en-US" dirty="0" smtClean="0"/>
              <a:t>propagation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480808"/>
              </p:ext>
            </p:extLst>
          </p:nvPr>
        </p:nvGraphicFramePr>
        <p:xfrm>
          <a:off x="7976016" y="1706623"/>
          <a:ext cx="241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49" name="Equation" r:id="rId4" imgW="241300" imgH="304800" progId="Equation.DSMT4">
                  <p:embed/>
                </p:oleObj>
              </mc:Choice>
              <mc:Fallback>
                <p:oleObj name="Equation" r:id="rId4" imgW="2413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76016" y="1706623"/>
                        <a:ext cx="2413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384360"/>
              </p:ext>
            </p:extLst>
          </p:nvPr>
        </p:nvGraphicFramePr>
        <p:xfrm>
          <a:off x="5341349" y="1699851"/>
          <a:ext cx="241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0" name="Equation" r:id="rId6" imgW="241300" imgH="330200" progId="Equation.3">
                  <p:embed/>
                </p:oleObj>
              </mc:Choice>
              <mc:Fallback>
                <p:oleObj name="Equation" r:id="rId6" imgW="2413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1349" y="1699851"/>
                        <a:ext cx="241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Figure_S_16_07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/>
          <a:stretch/>
        </p:blipFill>
        <p:spPr>
          <a:xfrm>
            <a:off x="5418967" y="3909685"/>
            <a:ext cx="3725033" cy="28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3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70432"/>
            <a:ext cx="9144000" cy="798679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Consider the same waveform for 3 cases. The velocities and accelerations are the same for the same displacement. 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16.2: Wave </a:t>
            </a:r>
            <a:r>
              <a:rPr lang="en-US" dirty="0" smtClean="0"/>
              <a:t>propagation</a:t>
            </a:r>
            <a:endParaRPr lang="en-US" dirty="0"/>
          </a:p>
        </p:txBody>
      </p:sp>
      <p:pic>
        <p:nvPicPr>
          <p:cNvPr id="2" name="Picture 1" descr="16_08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>
          <a:xfrm>
            <a:off x="757499" y="2683566"/>
            <a:ext cx="7779073" cy="4174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89577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004A8F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The speed </a:t>
            </a:r>
            <a:r>
              <a:rPr lang="en-US" sz="22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c</a:t>
            </a:r>
            <a:r>
              <a:rPr lang="en-US" sz="22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of a wave propagating along a string increases with increasing tension in the string and decreases with increasing mass per unit length along the string.</a:t>
            </a:r>
          </a:p>
        </p:txBody>
      </p:sp>
    </p:spTree>
    <p:extLst>
      <p:ext uri="{BB962C8B-B14F-4D97-AF65-F5344CB8AC3E}">
        <p14:creationId xmlns:p14="http://schemas.microsoft.com/office/powerpoint/2010/main" val="397104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	Two </a:t>
            </a:r>
            <a:r>
              <a:rPr lang="en-US" dirty="0"/>
              <a:t>strings, A and B, are identical except that the tension in A is greater than that in B. Suppose you move the left end of each string rapidly up and down once. For each string, sketch (</a:t>
            </a:r>
            <a:r>
              <a:rPr lang="en-US" i="1" dirty="0"/>
              <a:t>a</a:t>
            </a:r>
            <a:r>
              <a:rPr lang="en-US" dirty="0"/>
              <a:t>) the wave functions at the instant the pulse on A has traveled halfway down the length of the string and (</a:t>
            </a:r>
            <a:r>
              <a:rPr lang="en-US" i="1" dirty="0"/>
              <a:t>b</a:t>
            </a:r>
            <a:r>
              <a:rPr lang="en-US" dirty="0"/>
              <a:t>) the displacement curve for a particle midway down the string.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16.8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16.8</a:t>
            </a:r>
            <a:endParaRPr lang="en-US" dirty="0"/>
          </a:p>
        </p:txBody>
      </p:sp>
      <p:pic>
        <p:nvPicPr>
          <p:cNvPr id="7" name="Picture 6" descr="Figure_S_16_07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/>
          <a:stretch/>
        </p:blipFill>
        <p:spPr>
          <a:xfrm>
            <a:off x="395653" y="3724189"/>
            <a:ext cx="3725033" cy="2805626"/>
          </a:xfrm>
          <a:prstGeom prst="rect">
            <a:avLst/>
          </a:prstGeom>
        </p:spPr>
      </p:pic>
      <p:pic>
        <p:nvPicPr>
          <p:cNvPr id="8" name="Picture 7" descr="Figure_S_16_07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24" y="3801817"/>
            <a:ext cx="4205708" cy="25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2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16.2: Wave </a:t>
            </a:r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6870" y="1498617"/>
            <a:ext cx="6193517" cy="3367085"/>
          </a:xfrm>
        </p:spPr>
        <p:txBody>
          <a:bodyPr/>
          <a:lstStyle/>
          <a:p>
            <a:r>
              <a:rPr lang="en-US" dirty="0" smtClean="0"/>
              <a:t>If one end of a string is made to execute a periodic motion, the resulting wave is called a </a:t>
            </a:r>
            <a:r>
              <a:rPr lang="en-US" b="1" dirty="0" smtClean="0"/>
              <a:t>periodic wave.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harmonic wave, </a:t>
            </a:r>
            <a:r>
              <a:rPr lang="en-US" dirty="0" smtClean="0"/>
              <a:t>shown in the figure, is a type of periodic wave obtained by moving the end of the string so that it oscillates harmonically.</a:t>
            </a:r>
            <a:endParaRPr lang="en-US" dirty="0"/>
          </a:p>
        </p:txBody>
      </p:sp>
      <p:pic>
        <p:nvPicPr>
          <p:cNvPr id="14" name="Picture 13" descr="16_09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"/>
          <a:stretch/>
        </p:blipFill>
        <p:spPr>
          <a:xfrm>
            <a:off x="5973008" y="1198654"/>
            <a:ext cx="3031861" cy="5674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9374" y="5146210"/>
            <a:ext cx="406204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4" action="ppaction://hlinkfile"/>
              </a:rPr>
              <a:t>file:///Users/</a:t>
            </a:r>
            <a:r>
              <a:rPr lang="en-US" sz="1200" dirty="0" err="1">
                <a:hlinkClick r:id="rId4" action="ppaction://hlinkfile"/>
              </a:rPr>
              <a:t>fraden</a:t>
            </a:r>
            <a:r>
              <a:rPr lang="en-US" sz="1200" dirty="0">
                <a:hlinkClick r:id="rId4" action="ppaction://hlinkfile"/>
              </a:rPr>
              <a:t>/Downloads/wave-on-a-</a:t>
            </a:r>
            <a:r>
              <a:rPr lang="en-US" sz="1200" dirty="0" err="1">
                <a:hlinkClick r:id="rId4" action="ppaction://hlinkfile"/>
              </a:rPr>
              <a:t>string_en.html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516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16.2: Wave </a:t>
            </a:r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70433"/>
            <a:ext cx="5537061" cy="4066262"/>
          </a:xfrm>
        </p:spPr>
        <p:txBody>
          <a:bodyPr/>
          <a:lstStyle/>
          <a:p>
            <a:r>
              <a:rPr lang="en-US" sz="2400" dirty="0" smtClean="0"/>
              <a:t>A periodic wave repeats itself over a distance called the </a:t>
            </a:r>
            <a:r>
              <a:rPr lang="en-US" sz="2400" b="1" dirty="0" smtClean="0"/>
              <a:t>wavelength</a:t>
            </a:r>
            <a:r>
              <a:rPr lang="en-US" sz="2400" dirty="0" smtClean="0"/>
              <a:t>, denoted by </a:t>
            </a:r>
            <a:r>
              <a:rPr lang="en-US" sz="2400" i="1" dirty="0" smtClean="0"/>
              <a:t>λ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Each time, </a:t>
            </a:r>
            <a:r>
              <a:rPr lang="en-US" sz="2400" i="1" dirty="0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,  one point on the string executes a complete oscillation, the wave advances by one wavelength.</a:t>
            </a:r>
          </a:p>
          <a:p>
            <a:r>
              <a:rPr lang="en-US" sz="2400" b="1" dirty="0" smtClean="0"/>
              <a:t>The wavelength of a periodic wave is equal to the product of the wave speed and the period of the wave motion.</a:t>
            </a:r>
            <a:endParaRPr lang="en-US" sz="2400" b="1" dirty="0"/>
          </a:p>
        </p:txBody>
      </p:sp>
      <p:pic>
        <p:nvPicPr>
          <p:cNvPr id="13" name="Picture 12" descr="16_0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"/>
          <a:stretch/>
        </p:blipFill>
        <p:spPr>
          <a:xfrm>
            <a:off x="5416439" y="1210527"/>
            <a:ext cx="3017590" cy="564747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068601"/>
              </p:ext>
            </p:extLst>
          </p:nvPr>
        </p:nvGraphicFramePr>
        <p:xfrm>
          <a:off x="1626870" y="4666312"/>
          <a:ext cx="10636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8" name="Equation" r:id="rId5" imgW="812800" imgH="279400" progId="Equation.3">
                  <p:embed/>
                </p:oleObj>
              </mc:Choice>
              <mc:Fallback>
                <p:oleObj name="Equation" r:id="rId5" imgW="812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6870" y="4666312"/>
                        <a:ext cx="10636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784006"/>
              </p:ext>
            </p:extLst>
          </p:nvPr>
        </p:nvGraphicFramePr>
        <p:xfrm>
          <a:off x="1605874" y="5302436"/>
          <a:ext cx="1811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9" name="Equation" r:id="rId7" imgW="1384300" imgH="762000" progId="Equation.3">
                  <p:embed/>
                </p:oleObj>
              </mc:Choice>
              <mc:Fallback>
                <p:oleObj name="Equation" r:id="rId7" imgW="13843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5874" y="5302436"/>
                        <a:ext cx="1811337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sz="1200" dirty="0">
                <a:hlinkClick r:id="rId9" action="ppaction://hlinkfile"/>
              </a:rPr>
              <a:t>file:///Users/</a:t>
            </a:r>
            <a:r>
              <a:rPr lang="en-US" sz="1200" dirty="0" err="1">
                <a:hlinkClick r:id="rId9" action="ppaction://hlinkfile"/>
              </a:rPr>
              <a:t>fraden</a:t>
            </a:r>
            <a:r>
              <a:rPr lang="en-US" sz="1200" dirty="0">
                <a:hlinkClick r:id="rId9" action="ppaction://hlinkfile"/>
              </a:rPr>
              <a:t>/Downloads/wave-on-a-</a:t>
            </a:r>
            <a:r>
              <a:rPr lang="en-US" sz="1200" dirty="0" err="1">
                <a:hlinkClick r:id="rId9" action="ppaction://hlinkfile"/>
              </a:rPr>
              <a:t>string_en.html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799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Rectangle 4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16</a:t>
            </a:r>
            <a:br>
              <a:rPr lang="en-US" dirty="0" smtClean="0"/>
            </a:br>
            <a:r>
              <a:rPr lang="en-US" dirty="0" smtClean="0"/>
              <a:t>Waves in One Dimension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7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16.2: Wave </a:t>
            </a:r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0432"/>
            <a:ext cx="4675481" cy="3769200"/>
          </a:xfrm>
        </p:spPr>
        <p:txBody>
          <a:bodyPr/>
          <a:lstStyle/>
          <a:p>
            <a:r>
              <a:rPr lang="en-US" dirty="0" smtClean="0"/>
              <a:t>A propagating wave pulse caries two forms of energy along with it:</a:t>
            </a:r>
          </a:p>
          <a:p>
            <a:pPr lvl="1"/>
            <a:r>
              <a:rPr lang="en-US" dirty="0" smtClean="0"/>
              <a:t>Kinetic energy associated with individual particles</a:t>
            </a:r>
          </a:p>
          <a:p>
            <a:pPr lvl="1"/>
            <a:r>
              <a:rPr lang="en-US" dirty="0" smtClean="0"/>
              <a:t>Elastic potential energy associated with the stretching of the string</a:t>
            </a:r>
            <a:endParaRPr lang="en-US" dirty="0"/>
          </a:p>
        </p:txBody>
      </p:sp>
      <p:pic>
        <p:nvPicPr>
          <p:cNvPr id="12" name="Picture 11" descr="16_11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4859420" y="1270000"/>
            <a:ext cx="3419099" cy="5554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836" y="5284388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200" dirty="0">
                <a:hlinkClick r:id="rId4" action="ppaction://hlinkfile"/>
              </a:rPr>
              <a:t>file:///Users/</a:t>
            </a:r>
            <a:r>
              <a:rPr lang="en-US" sz="1200" dirty="0" err="1">
                <a:hlinkClick r:id="rId4" action="ppaction://hlinkfile"/>
              </a:rPr>
              <a:t>fraden</a:t>
            </a:r>
            <a:r>
              <a:rPr lang="en-US" sz="1200" dirty="0">
                <a:hlinkClick r:id="rId4" action="ppaction://hlinkfile"/>
              </a:rPr>
              <a:t>/Downloads/wave-on-a-</a:t>
            </a:r>
            <a:r>
              <a:rPr lang="en-US" sz="1200" dirty="0" err="1">
                <a:hlinkClick r:id="rId4" action="ppaction://hlinkfile"/>
              </a:rPr>
              <a:t>string_en.html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911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5" y="1311407"/>
            <a:ext cx="4921838" cy="5279718"/>
          </a:xfrm>
        </p:spPr>
        <p:txBody>
          <a:bodyPr/>
          <a:lstStyle/>
          <a:p>
            <a:pPr>
              <a:tabLst>
                <a:tab pos="1081088" algn="l"/>
              </a:tabLst>
            </a:pPr>
            <a:r>
              <a:rPr lang="en-US" dirty="0" smtClean="0"/>
              <a:t>	Does </a:t>
            </a:r>
            <a:r>
              <a:rPr lang="en-US" dirty="0"/>
              <a:t>the wave pulse in Figure 16.11 also </a:t>
            </a:r>
            <a:r>
              <a:rPr lang="en-US" dirty="0" smtClean="0"/>
              <a:t>carry along </a:t>
            </a:r>
            <a:r>
              <a:rPr lang="en-US" dirty="0"/>
              <a:t>momentum? Justify your answer.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16.11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16.11</a:t>
            </a:r>
            <a:endParaRPr lang="en-US" dirty="0"/>
          </a:p>
        </p:txBody>
      </p:sp>
      <p:pic>
        <p:nvPicPr>
          <p:cNvPr id="9" name="Picture 8" descr="16_11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5320382" y="1326444"/>
            <a:ext cx="3208374" cy="5211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665" y="3535300"/>
            <a:ext cx="5124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Yes. Imagine a ball sitting on top of the string. When the pulse passes under the ball, it delivers an impulse and transfers transverse momentum to the ball.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671677" y="1968182"/>
            <a:ext cx="326792" cy="326792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660692" y="4370994"/>
            <a:ext cx="326792" cy="326792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7738517" y="3824958"/>
            <a:ext cx="148532" cy="438199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0432"/>
            <a:ext cx="9144000" cy="1155402"/>
          </a:xfrm>
        </p:spPr>
        <p:txBody>
          <a:bodyPr/>
          <a:lstStyle/>
          <a:p>
            <a:r>
              <a:rPr lang="en-US" dirty="0" smtClean="0"/>
              <a:t>Waves are common in our surroundings and can be seen in water, heard via sound, and travel as light through space.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Chapter 16 Preview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Looking Ahead: Representing waves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73" y="2140338"/>
            <a:ext cx="49234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www.youtube.com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watch?v</a:t>
            </a:r>
            <a:r>
              <a:rPr lang="en-US" sz="1600" dirty="0">
                <a:hlinkClick r:id="rId3"/>
              </a:rPr>
              <a:t>=H0K2dvB-7WY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45" t="2251" b="11580"/>
          <a:stretch/>
        </p:blipFill>
        <p:spPr>
          <a:xfrm>
            <a:off x="5242926" y="2268759"/>
            <a:ext cx="3901074" cy="3824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54137"/>
            <a:ext cx="522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</a:t>
            </a:r>
            <a:r>
              <a:rPr lang="en-US" sz="1600" dirty="0" err="1">
                <a:hlinkClick r:id="rId5"/>
              </a:rPr>
              <a:t>www.youtube.com</a:t>
            </a:r>
            <a:r>
              <a:rPr lang="en-US" sz="1600" dirty="0">
                <a:hlinkClick r:id="rId5"/>
              </a:rPr>
              <a:t>/</a:t>
            </a:r>
            <a:r>
              <a:rPr lang="en-US" sz="1600" dirty="0" err="1">
                <a:hlinkClick r:id="rId5"/>
              </a:rPr>
              <a:t>watch?v</a:t>
            </a:r>
            <a:r>
              <a:rPr lang="en-US" sz="1600" dirty="0">
                <a:hlinkClick r:id="rId5"/>
              </a:rPr>
              <a:t>=</a:t>
            </a:r>
            <a:r>
              <a:rPr lang="en-US" sz="1600" dirty="0" err="1">
                <a:hlinkClick r:id="rId5"/>
              </a:rPr>
              <a:t>dsrUxhaaWks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958" y="4084514"/>
            <a:ext cx="7131821" cy="2773486"/>
          </a:xfrm>
          <a:prstGeom prst="rect">
            <a:avLst/>
          </a:prstGeom>
        </p:spPr>
      </p:pic>
      <p:sp>
        <p:nvSpPr>
          <p:cNvPr id="10" name="Rectangle 9">
            <a:hlinkClick r:id="rId7"/>
          </p:cNvPr>
          <p:cNvSpPr/>
          <p:nvPr/>
        </p:nvSpPr>
        <p:spPr>
          <a:xfrm>
            <a:off x="9364305" y="32275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https://</a:t>
            </a:r>
            <a:r>
              <a:rPr lang="en-US" sz="1400" dirty="0" err="1">
                <a:hlinkClick r:id="rId7"/>
              </a:rPr>
              <a:t>www.youtube.com</a:t>
            </a:r>
            <a:r>
              <a:rPr lang="en-US" sz="1400" dirty="0">
                <a:hlinkClick r:id="rId7"/>
              </a:rPr>
              <a:t>/</a:t>
            </a:r>
            <a:r>
              <a:rPr lang="en-US" sz="1400" dirty="0" err="1">
                <a:hlinkClick r:id="rId7"/>
              </a:rPr>
              <a:t>watch?v</a:t>
            </a:r>
            <a:r>
              <a:rPr lang="en-US" sz="1400" dirty="0">
                <a:hlinkClick r:id="rId7"/>
              </a:rPr>
              <a:t>=LkYDs-q50mY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808284" y="2958634"/>
            <a:ext cx="4051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hlinkClick r:id="rId8"/>
              </a:rPr>
              <a:t>https</a:t>
            </a:r>
            <a:r>
              <a:rPr lang="pt-BR" dirty="0">
                <a:hlinkClick r:id="rId8"/>
              </a:rPr>
              <a:t>://</a:t>
            </a:r>
            <a:r>
              <a:rPr lang="pt-BR" dirty="0" err="1">
                <a:hlinkClick r:id="rId8"/>
              </a:rPr>
              <a:t>vimeo.com</a:t>
            </a:r>
            <a:r>
              <a:rPr lang="pt-BR" dirty="0">
                <a:hlinkClick r:id="rId8"/>
              </a:rPr>
              <a:t>/83187924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0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70432"/>
            <a:ext cx="9144000" cy="5422392"/>
          </a:xfrm>
        </p:spPr>
        <p:txBody>
          <a:bodyPr/>
          <a:lstStyle/>
          <a:p>
            <a:r>
              <a:rPr lang="en-US" sz="2200" i="1" dirty="0" err="1"/>
              <a:t>D</a:t>
            </a:r>
            <a:r>
              <a:rPr lang="en-US" sz="2200" i="1" baseline="-25000" dirty="0" err="1"/>
              <a:t>y</a:t>
            </a:r>
            <a:r>
              <a:rPr lang="en-US" sz="2200" dirty="0"/>
              <a:t> is the displacement of any particle on the string measured in Earth’s reference frame.</a:t>
            </a:r>
          </a:p>
          <a:p>
            <a:r>
              <a:rPr lang="en-US" sz="2200" dirty="0"/>
              <a:t>We can write </a:t>
            </a:r>
            <a:r>
              <a:rPr lang="en-US" sz="2200" i="1" dirty="0" err="1"/>
              <a:t>D</a:t>
            </a:r>
            <a:r>
              <a:rPr lang="en-US" sz="2200" i="1" baseline="-25000" dirty="0" err="1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i="1" dirty="0"/>
              <a:t>f</a:t>
            </a:r>
            <a:r>
              <a:rPr lang="en-US" sz="2200" dirty="0" smtClean="0"/>
              <a:t>(</a:t>
            </a:r>
            <a:r>
              <a:rPr lang="en-US" sz="2200" i="1" dirty="0" smtClean="0"/>
              <a:t>x,</a:t>
            </a:r>
            <a:r>
              <a:rPr lang="en-US" sz="2200" dirty="0" smtClean="0"/>
              <a:t> </a:t>
            </a:r>
            <a:r>
              <a:rPr lang="en-US" sz="2200" i="1" dirty="0" smtClean="0"/>
              <a:t>t</a:t>
            </a:r>
            <a:r>
              <a:rPr lang="en-US" sz="2200" dirty="0"/>
              <a:t>)</a:t>
            </a:r>
            <a:r>
              <a:rPr lang="en-US" sz="2200" dirty="0" smtClean="0"/>
              <a:t>, </a:t>
            </a:r>
            <a:r>
              <a:rPr lang="en-US" sz="2200" dirty="0"/>
              <a:t>where </a:t>
            </a:r>
            <a:r>
              <a:rPr lang="en-US" sz="2200" i="1" dirty="0"/>
              <a:t>f</a:t>
            </a:r>
            <a:r>
              <a:rPr lang="en-US" sz="2200" dirty="0"/>
              <a:t>(</a:t>
            </a:r>
            <a:r>
              <a:rPr lang="en-US" sz="2200" i="1" dirty="0" smtClean="0"/>
              <a:t>x,</a:t>
            </a:r>
            <a:r>
              <a:rPr lang="en-US" sz="2200" dirty="0" smtClean="0"/>
              <a:t> </a:t>
            </a:r>
            <a:r>
              <a:rPr lang="en-US" sz="2200" i="1" dirty="0" smtClean="0"/>
              <a:t>t</a:t>
            </a:r>
            <a:r>
              <a:rPr lang="en-US" sz="2200" dirty="0" smtClean="0"/>
              <a:t>) is </a:t>
            </a:r>
            <a:r>
              <a:rPr lang="en-US" sz="2200" dirty="0"/>
              <a:t>called the </a:t>
            </a:r>
            <a:r>
              <a:rPr lang="en-US" sz="2200" i="1" dirty="0"/>
              <a:t>time-dependent wave function</a:t>
            </a:r>
            <a:r>
              <a:rPr lang="en-US" sz="2200" dirty="0"/>
              <a:t>.</a:t>
            </a:r>
          </a:p>
          <a:p>
            <a:r>
              <a:rPr lang="en-US" sz="2200" i="1" dirty="0"/>
              <a:t>f</a:t>
            </a:r>
            <a:r>
              <a:rPr lang="en-US" sz="2200" dirty="0"/>
              <a:t>(</a:t>
            </a:r>
            <a:r>
              <a:rPr lang="en-US" sz="2200" i="1" dirty="0"/>
              <a:t>x</a:t>
            </a:r>
            <a:r>
              <a:rPr lang="en-US" sz="2200" dirty="0" smtClean="0"/>
              <a:t>, </a:t>
            </a:r>
            <a:r>
              <a:rPr lang="en-US" sz="2200" i="1" dirty="0" smtClean="0"/>
              <a:t>t</a:t>
            </a:r>
            <a:r>
              <a:rPr lang="en-US" sz="2200" dirty="0"/>
              <a:t>) completely specifies the changing shape of the wave as seen from Earth’s reference frame</a:t>
            </a:r>
            <a:r>
              <a:rPr lang="en-US" sz="2200" dirty="0" smtClean="0"/>
              <a:t>. </a:t>
            </a:r>
            <a:endParaRPr lang="en-US" sz="2200" dirty="0"/>
          </a:p>
          <a:p>
            <a:r>
              <a:rPr lang="en-US" sz="2200" dirty="0"/>
              <a:t>We can show that for a wave propagating at speed </a:t>
            </a:r>
            <a:r>
              <a:rPr lang="en-US" sz="2200" i="1" dirty="0" smtClean="0"/>
              <a:t>c</a:t>
            </a:r>
            <a:r>
              <a:rPr lang="en-US" sz="2200" dirty="0" smtClean="0"/>
              <a:t>:   </a:t>
            </a:r>
            <a:r>
              <a:rPr lang="en-US" sz="2200" i="1" dirty="0" err="1" smtClean="0"/>
              <a:t>D</a:t>
            </a:r>
            <a:r>
              <a:rPr lang="en-US" sz="2200" i="1" baseline="-25000" dirty="0" err="1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i="1" dirty="0"/>
              <a:t>f</a:t>
            </a:r>
            <a:r>
              <a:rPr lang="en-US" sz="2200" dirty="0"/>
              <a:t>(</a:t>
            </a:r>
            <a:r>
              <a:rPr lang="en-US" sz="2200" i="1" dirty="0" smtClean="0"/>
              <a:t>x </a:t>
            </a:r>
            <a:r>
              <a:rPr lang="en-US" sz="2200" dirty="0" smtClean="0"/>
              <a:t>– </a:t>
            </a:r>
            <a:r>
              <a:rPr lang="en-US" sz="2200" i="1" dirty="0" err="1" smtClean="0"/>
              <a:t>ct</a:t>
            </a:r>
            <a:r>
              <a:rPr lang="en-US" sz="2200" dirty="0" smtClean="0"/>
              <a:t>)</a:t>
            </a:r>
            <a:r>
              <a:rPr lang="en-US" sz="2200" i="1" dirty="0"/>
              <a:t> </a:t>
            </a:r>
            <a:endParaRPr lang="en-US" sz="2200" i="1" dirty="0" smtClean="0"/>
          </a:p>
          <a:p>
            <a:r>
              <a:rPr lang="en-US" sz="2200" i="1" dirty="0" smtClean="0"/>
              <a:t> </a:t>
            </a:r>
            <a:r>
              <a:rPr lang="en-US" sz="2200" dirty="0" smtClean="0"/>
              <a:t>The center of the pulse is located at </a:t>
            </a:r>
            <a:r>
              <a:rPr lang="en-US" sz="2200" i="1" dirty="0" smtClean="0"/>
              <a:t>f</a:t>
            </a:r>
            <a:r>
              <a:rPr lang="en-US" sz="2200" dirty="0" smtClean="0"/>
              <a:t>(0) determined by</a:t>
            </a:r>
            <a:r>
              <a:rPr lang="en-US" sz="2200" i="1" dirty="0" smtClean="0"/>
              <a:t> </a:t>
            </a:r>
            <a:r>
              <a:rPr lang="en-US" sz="2200" i="1" dirty="0"/>
              <a:t>x </a:t>
            </a:r>
            <a:r>
              <a:rPr lang="en-US" sz="2200" dirty="0"/>
              <a:t>– </a:t>
            </a:r>
            <a:r>
              <a:rPr lang="en-US" sz="2200" i="1" dirty="0" err="1"/>
              <a:t>ct</a:t>
            </a:r>
            <a:r>
              <a:rPr lang="en-US" sz="2200" i="1" dirty="0"/>
              <a:t> </a:t>
            </a:r>
            <a:r>
              <a:rPr lang="en-US" sz="2200" dirty="0"/>
              <a:t>= 0</a:t>
            </a:r>
          </a:p>
          <a:p>
            <a:r>
              <a:rPr lang="en-US" sz="2200" i="1" dirty="0" smtClean="0"/>
              <a:t>                        x</a:t>
            </a:r>
            <a:r>
              <a:rPr lang="en-US" sz="2200" dirty="0" smtClean="0"/>
              <a:t>(</a:t>
            </a:r>
            <a:r>
              <a:rPr lang="en-US" sz="2200" i="1" dirty="0" smtClean="0"/>
              <a:t>t</a:t>
            </a:r>
            <a:r>
              <a:rPr lang="en-US" sz="2200" dirty="0" smtClean="0"/>
              <a:t>) =  </a:t>
            </a:r>
            <a:r>
              <a:rPr lang="en-US" sz="2200" i="1" dirty="0" err="1"/>
              <a:t>ct</a:t>
            </a:r>
            <a:r>
              <a:rPr lang="en-US" sz="2200" i="1" dirty="0"/>
              <a:t> </a:t>
            </a:r>
            <a:endParaRPr lang="en-US" sz="2200" i="1" dirty="0" smtClean="0"/>
          </a:p>
          <a:p>
            <a:pPr marL="0" indent="0" algn="ctr">
              <a:buNone/>
            </a:pPr>
            <a:r>
              <a:rPr lang="en-US" sz="2200" i="1" dirty="0" smtClean="0"/>
              <a:t> 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16.5: Wave functions</a:t>
            </a:r>
          </a:p>
        </p:txBody>
      </p:sp>
      <p:pic>
        <p:nvPicPr>
          <p:cNvPr id="2" name="Picture 1" descr="16_3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4"/>
          <a:stretch/>
        </p:blipFill>
        <p:spPr>
          <a:xfrm>
            <a:off x="726948" y="4596743"/>
            <a:ext cx="7690104" cy="22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6_39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/>
        </p:blipFill>
        <p:spPr>
          <a:xfrm>
            <a:off x="174679" y="2135481"/>
            <a:ext cx="8794642" cy="44967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Create triangular wave pulse by lifting end of string at constant velocity </a:t>
            </a:r>
            <a:r>
              <a:rPr lang="en-US" i="1" dirty="0" smtClean="0"/>
              <a:t>v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Section 16.7: Wave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48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6_3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8" t="13310" r="5303" b="3807"/>
          <a:stretch/>
        </p:blipFill>
        <p:spPr>
          <a:xfrm>
            <a:off x="5230020" y="2050632"/>
            <a:ext cx="3913980" cy="41792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70432"/>
            <a:ext cx="4741996" cy="7002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Apply 2</a:t>
            </a:r>
            <a:r>
              <a:rPr lang="en-US" baseline="30000" dirty="0" smtClean="0"/>
              <a:t>nd</a:t>
            </a:r>
            <a:r>
              <a:rPr lang="en-US" dirty="0" smtClean="0"/>
              <a:t> Law to segment 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Section 16.7: Wave speed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792833"/>
              </p:ext>
            </p:extLst>
          </p:nvPr>
        </p:nvGraphicFramePr>
        <p:xfrm>
          <a:off x="5571344" y="1250486"/>
          <a:ext cx="3362482" cy="688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78" name="Equation" r:id="rId5" imgW="4279900" imgH="876300" progId="Equation.3">
                  <p:embed/>
                </p:oleObj>
              </mc:Choice>
              <mc:Fallback>
                <p:oleObj name="Equation" r:id="rId5" imgW="42799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71344" y="1250486"/>
                        <a:ext cx="3362482" cy="688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813895"/>
              </p:ext>
            </p:extLst>
          </p:nvPr>
        </p:nvGraphicFramePr>
        <p:xfrm>
          <a:off x="879056" y="1952601"/>
          <a:ext cx="1044498" cy="471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79" name="Equation" r:id="rId7" imgW="1092200" imgH="495300" progId="Equation.3">
                  <p:embed/>
                </p:oleObj>
              </mc:Choice>
              <mc:Fallback>
                <p:oleObj name="Equation" r:id="rId7" imgW="1092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9056" y="1952601"/>
                        <a:ext cx="1044498" cy="471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01287"/>
              </p:ext>
            </p:extLst>
          </p:nvPr>
        </p:nvGraphicFramePr>
        <p:xfrm>
          <a:off x="2304284" y="1955479"/>
          <a:ext cx="3060700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0" name="Equation" r:id="rId9" imgW="3200400" imgH="495300" progId="Equation.3">
                  <p:embed/>
                </p:oleObj>
              </mc:Choice>
              <mc:Fallback>
                <p:oleObj name="Equation" r:id="rId9" imgW="32004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04284" y="1955479"/>
                        <a:ext cx="3060700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637390"/>
              </p:ext>
            </p:extLst>
          </p:nvPr>
        </p:nvGraphicFramePr>
        <p:xfrm>
          <a:off x="780226" y="2583941"/>
          <a:ext cx="2538413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1" name="Equation" r:id="rId11" imgW="2654300" imgH="901700" progId="Equation.3">
                  <p:embed/>
                </p:oleObj>
              </mc:Choice>
              <mc:Fallback>
                <p:oleObj name="Equation" r:id="rId11" imgW="26543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0226" y="2583941"/>
                        <a:ext cx="2538413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50836"/>
              </p:ext>
            </p:extLst>
          </p:nvPr>
        </p:nvGraphicFramePr>
        <p:xfrm>
          <a:off x="516261" y="3651230"/>
          <a:ext cx="3400425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2" name="Equation" r:id="rId13" imgW="3556000" imgH="901700" progId="Equation.3">
                  <p:embed/>
                </p:oleObj>
              </mc:Choice>
              <mc:Fallback>
                <p:oleObj name="Equation" r:id="rId13" imgW="35560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6261" y="3651230"/>
                        <a:ext cx="3400425" cy="85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358614"/>
              </p:ext>
            </p:extLst>
          </p:nvPr>
        </p:nvGraphicFramePr>
        <p:xfrm>
          <a:off x="2990535" y="4667976"/>
          <a:ext cx="2400951" cy="981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3" name="Equation" r:id="rId15" imgW="2908300" imgH="1193800" progId="Equation.3">
                  <p:embed/>
                </p:oleObj>
              </mc:Choice>
              <mc:Fallback>
                <p:oleObj name="Equation" r:id="rId15" imgW="2908300" imgH="119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990535" y="4667976"/>
                        <a:ext cx="2400951" cy="981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71727" y="4818402"/>
            <a:ext cx="3087502" cy="70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tabLst/>
              <a:defRPr sz="2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 smtClean="0"/>
              <a:t>Similar triangles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697570"/>
              </p:ext>
            </p:extLst>
          </p:nvPr>
        </p:nvGraphicFramePr>
        <p:xfrm>
          <a:off x="350018" y="5668299"/>
          <a:ext cx="14446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4" name="Equation" r:id="rId17" imgW="1511300" imgH="596900" progId="Equation.3">
                  <p:embed/>
                </p:oleObj>
              </mc:Choice>
              <mc:Fallback>
                <p:oleObj name="Equation" r:id="rId17" imgW="15113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0018" y="5668299"/>
                        <a:ext cx="144462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545465"/>
              </p:ext>
            </p:extLst>
          </p:nvPr>
        </p:nvGraphicFramePr>
        <p:xfrm>
          <a:off x="1864772" y="5538465"/>
          <a:ext cx="5857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5" name="Equation" r:id="rId19" imgW="711200" imgH="876300" progId="Equation.3">
                  <p:embed/>
                </p:oleObj>
              </mc:Choice>
              <mc:Fallback>
                <p:oleObj name="Equation" r:id="rId19" imgW="7112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64772" y="5538465"/>
                        <a:ext cx="5857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547176"/>
              </p:ext>
            </p:extLst>
          </p:nvPr>
        </p:nvGraphicFramePr>
        <p:xfrm>
          <a:off x="2885090" y="5678177"/>
          <a:ext cx="9112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6" name="Equation" r:id="rId21" imgW="952500" imgH="952500" progId="Equation.3">
                  <p:embed/>
                </p:oleObj>
              </mc:Choice>
              <mc:Fallback>
                <p:oleObj name="Equation" r:id="rId21" imgW="9525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885090" y="5678177"/>
                        <a:ext cx="911225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336294"/>
              </p:ext>
            </p:extLst>
          </p:nvPr>
        </p:nvGraphicFramePr>
        <p:xfrm>
          <a:off x="4048125" y="5654675"/>
          <a:ext cx="103346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7" name="Equation" r:id="rId23" imgW="1079500" imgH="1054100" progId="Equation.3">
                  <p:embed/>
                </p:oleObj>
              </mc:Choice>
              <mc:Fallback>
                <p:oleObj name="Equation" r:id="rId23" imgW="1079500" imgH="1054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048125" y="5654675"/>
                        <a:ext cx="1033463" cy="1004888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367383" y="6157758"/>
            <a:ext cx="3087502" cy="70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tabLst/>
              <a:defRPr sz="2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F2A42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Wave speed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2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16.9: The wave equation</a:t>
            </a:r>
            <a:endParaRPr lang="en-US" dirty="0" smtClean="0"/>
          </a:p>
        </p:txBody>
      </p:sp>
      <p:pic>
        <p:nvPicPr>
          <p:cNvPr id="11" name="Picture 10" descr="16_4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5776903" y="1361850"/>
            <a:ext cx="2982808" cy="517101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455930"/>
              </p:ext>
            </p:extLst>
          </p:nvPr>
        </p:nvGraphicFramePr>
        <p:xfrm>
          <a:off x="922338" y="1411288"/>
          <a:ext cx="335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2" name="Equation" r:id="rId4" imgW="3352800" imgH="571500" progId="Equation.3">
                  <p:embed/>
                </p:oleObj>
              </mc:Choice>
              <mc:Fallback>
                <p:oleObj name="Equation" r:id="rId4" imgW="33528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2338" y="1411288"/>
                        <a:ext cx="33528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933628"/>
              </p:ext>
            </p:extLst>
          </p:nvPr>
        </p:nvGraphicFramePr>
        <p:xfrm>
          <a:off x="1574800" y="2243831"/>
          <a:ext cx="20193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3" name="Equation" r:id="rId6" imgW="2019300" imgH="495300" progId="Equation.3">
                  <p:embed/>
                </p:oleObj>
              </mc:Choice>
              <mc:Fallback>
                <p:oleObj name="Equation" r:id="rId6" imgW="20193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74800" y="2243831"/>
                        <a:ext cx="20193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360193"/>
              </p:ext>
            </p:extLst>
          </p:nvPr>
        </p:nvGraphicFramePr>
        <p:xfrm>
          <a:off x="943122" y="2977001"/>
          <a:ext cx="29464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4" name="Equation" r:id="rId8" imgW="2946400" imgH="1054100" progId="Equation.3">
                  <p:embed/>
                </p:oleObj>
              </mc:Choice>
              <mc:Fallback>
                <p:oleObj name="Equation" r:id="rId8" imgW="2946400" imgH="1054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3122" y="2977001"/>
                        <a:ext cx="29464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515266"/>
              </p:ext>
            </p:extLst>
          </p:nvPr>
        </p:nvGraphicFramePr>
        <p:xfrm>
          <a:off x="1020647" y="4084266"/>
          <a:ext cx="3390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5" name="Equation" r:id="rId10" imgW="3390900" imgH="939800" progId="Equation.3">
                  <p:embed/>
                </p:oleObj>
              </mc:Choice>
              <mc:Fallback>
                <p:oleObj name="Equation" r:id="rId10" imgW="3390900" imgH="93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20647" y="4084266"/>
                        <a:ext cx="33909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717841"/>
              </p:ext>
            </p:extLst>
          </p:nvPr>
        </p:nvGraphicFramePr>
        <p:xfrm>
          <a:off x="5432228" y="2515666"/>
          <a:ext cx="406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6" name="Equation" r:id="rId12" imgW="406400" imgH="495300" progId="Equation.3">
                  <p:embed/>
                </p:oleObj>
              </mc:Choice>
              <mc:Fallback>
                <p:oleObj name="Equation" r:id="rId12" imgW="4064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32228" y="2515666"/>
                        <a:ext cx="406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84608"/>
              </p:ext>
            </p:extLst>
          </p:nvPr>
        </p:nvGraphicFramePr>
        <p:xfrm>
          <a:off x="6085361" y="2214883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7" name="Equation" r:id="rId14" imgW="381000" imgH="317500" progId="Equation.3">
                  <p:embed/>
                </p:oleObj>
              </mc:Choice>
              <mc:Fallback>
                <p:oleObj name="Equation" r:id="rId14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85361" y="2214883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493626"/>
              </p:ext>
            </p:extLst>
          </p:nvPr>
        </p:nvGraphicFramePr>
        <p:xfrm>
          <a:off x="8375650" y="2030413"/>
          <a:ext cx="444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8" name="Equation" r:id="rId16" imgW="444500" imgH="495300" progId="Equation.3">
                  <p:embed/>
                </p:oleObj>
              </mc:Choice>
              <mc:Fallback>
                <p:oleObj name="Equation" r:id="rId16" imgW="4445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375650" y="2030413"/>
                        <a:ext cx="4445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444614"/>
              </p:ext>
            </p:extLst>
          </p:nvPr>
        </p:nvGraphicFramePr>
        <p:xfrm>
          <a:off x="7542436" y="2478315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9" name="Equation" r:id="rId18" imgW="381000" imgH="317500" progId="Equation.3">
                  <p:embed/>
                </p:oleObj>
              </mc:Choice>
              <mc:Fallback>
                <p:oleObj name="Equation" r:id="rId18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42436" y="2478315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375040"/>
              </p:ext>
            </p:extLst>
          </p:nvPr>
        </p:nvGraphicFramePr>
        <p:xfrm>
          <a:off x="908473" y="5206212"/>
          <a:ext cx="3657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70" name="Equation" r:id="rId19" imgW="3657600" imgH="939800" progId="Equation.3">
                  <p:embed/>
                </p:oleObj>
              </mc:Choice>
              <mc:Fallback>
                <p:oleObj name="Equation" r:id="rId19" imgW="3657600" imgH="93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08473" y="5206212"/>
                        <a:ext cx="36576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322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16.9: The wave equation</a:t>
            </a:r>
            <a:endParaRPr lang="en-US" dirty="0" smtClean="0"/>
          </a:p>
        </p:txBody>
      </p:sp>
      <p:pic>
        <p:nvPicPr>
          <p:cNvPr id="11" name="Picture 10" descr="16_4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5776903" y="1361850"/>
            <a:ext cx="2982808" cy="517101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739080"/>
              </p:ext>
            </p:extLst>
          </p:nvPr>
        </p:nvGraphicFramePr>
        <p:xfrm>
          <a:off x="922338" y="1411288"/>
          <a:ext cx="335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6" name="Equation" r:id="rId4" imgW="3352800" imgH="571500" progId="Equation.3">
                  <p:embed/>
                </p:oleObj>
              </mc:Choice>
              <mc:Fallback>
                <p:oleObj name="Equation" r:id="rId4" imgW="33528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2338" y="1411288"/>
                        <a:ext cx="33528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95682"/>
              </p:ext>
            </p:extLst>
          </p:nvPr>
        </p:nvGraphicFramePr>
        <p:xfrm>
          <a:off x="1082675" y="2154238"/>
          <a:ext cx="29083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7" name="Equation" r:id="rId6" imgW="2908300" imgH="1155700" progId="Equation.3">
                  <p:embed/>
                </p:oleObj>
              </mc:Choice>
              <mc:Fallback>
                <p:oleObj name="Equation" r:id="rId6" imgW="2908300" imgH="1155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2675" y="2154238"/>
                        <a:ext cx="29083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07238"/>
              </p:ext>
            </p:extLst>
          </p:nvPr>
        </p:nvGraphicFramePr>
        <p:xfrm>
          <a:off x="5432228" y="2515666"/>
          <a:ext cx="406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8" name="Equation" r:id="rId8" imgW="406400" imgH="495300" progId="Equation.3">
                  <p:embed/>
                </p:oleObj>
              </mc:Choice>
              <mc:Fallback>
                <p:oleObj name="Equation" r:id="rId8" imgW="4064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32228" y="2515666"/>
                        <a:ext cx="406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071354"/>
              </p:ext>
            </p:extLst>
          </p:nvPr>
        </p:nvGraphicFramePr>
        <p:xfrm>
          <a:off x="6085361" y="2214883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9" name="Equation" r:id="rId10" imgW="381000" imgH="317500" progId="Equation.3">
                  <p:embed/>
                </p:oleObj>
              </mc:Choice>
              <mc:Fallback>
                <p:oleObj name="Equation" r:id="rId10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85361" y="2214883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312225"/>
              </p:ext>
            </p:extLst>
          </p:nvPr>
        </p:nvGraphicFramePr>
        <p:xfrm>
          <a:off x="8375650" y="2030413"/>
          <a:ext cx="444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0" name="Equation" r:id="rId12" imgW="444500" imgH="495300" progId="Equation.3">
                  <p:embed/>
                </p:oleObj>
              </mc:Choice>
              <mc:Fallback>
                <p:oleObj name="Equation" r:id="rId12" imgW="4445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75650" y="2030413"/>
                        <a:ext cx="4445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459890"/>
              </p:ext>
            </p:extLst>
          </p:nvPr>
        </p:nvGraphicFramePr>
        <p:xfrm>
          <a:off x="7542436" y="2478315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1" name="Equation" r:id="rId14" imgW="381000" imgH="317500" progId="Equation.3">
                  <p:embed/>
                </p:oleObj>
              </mc:Choice>
              <mc:Fallback>
                <p:oleObj name="Equation" r:id="rId14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42436" y="2478315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547932"/>
              </p:ext>
            </p:extLst>
          </p:nvPr>
        </p:nvGraphicFramePr>
        <p:xfrm>
          <a:off x="815975" y="3692525"/>
          <a:ext cx="36957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2" name="Equation" r:id="rId15" imgW="3695700" imgH="1155700" progId="Equation.3">
                  <p:embed/>
                </p:oleObj>
              </mc:Choice>
              <mc:Fallback>
                <p:oleObj name="Equation" r:id="rId15" imgW="3695700" imgH="1155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5975" y="3692525"/>
                        <a:ext cx="36957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232114"/>
              </p:ext>
            </p:extLst>
          </p:nvPr>
        </p:nvGraphicFramePr>
        <p:xfrm>
          <a:off x="1063054" y="5278109"/>
          <a:ext cx="1270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3" name="Equation" r:id="rId17" imgW="1270000" imgH="381000" progId="Equation.3">
                  <p:embed/>
                </p:oleObj>
              </mc:Choice>
              <mc:Fallback>
                <p:oleObj name="Equation" r:id="rId17" imgW="12700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63054" y="5278109"/>
                        <a:ext cx="1270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836134"/>
              </p:ext>
            </p:extLst>
          </p:nvPr>
        </p:nvGraphicFramePr>
        <p:xfrm>
          <a:off x="2684370" y="4958457"/>
          <a:ext cx="1130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4" name="Equation" r:id="rId19" imgW="1130300" imgH="914400" progId="Equation.3">
                  <p:embed/>
                </p:oleObj>
              </mc:Choice>
              <mc:Fallback>
                <p:oleObj name="Equation" r:id="rId19" imgW="11303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84370" y="4958457"/>
                        <a:ext cx="11303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8017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16.9: The wave equation</a:t>
            </a:r>
            <a:endParaRPr lang="en-US" dirty="0" smtClean="0"/>
          </a:p>
        </p:txBody>
      </p:sp>
      <p:pic>
        <p:nvPicPr>
          <p:cNvPr id="11" name="Picture 10" descr="16_4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5776903" y="1361850"/>
            <a:ext cx="2982808" cy="5171016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447027"/>
              </p:ext>
            </p:extLst>
          </p:nvPr>
        </p:nvGraphicFramePr>
        <p:xfrm>
          <a:off x="5432228" y="2515666"/>
          <a:ext cx="406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0" name="Equation" r:id="rId4" imgW="406400" imgH="495300" progId="Equation.3">
                  <p:embed/>
                </p:oleObj>
              </mc:Choice>
              <mc:Fallback>
                <p:oleObj name="Equation" r:id="rId4" imgW="4064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32228" y="2515666"/>
                        <a:ext cx="406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119252"/>
              </p:ext>
            </p:extLst>
          </p:nvPr>
        </p:nvGraphicFramePr>
        <p:xfrm>
          <a:off x="6085361" y="2214883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1" name="Equation" r:id="rId6" imgW="381000" imgH="317500" progId="Equation.3">
                  <p:embed/>
                </p:oleObj>
              </mc:Choice>
              <mc:Fallback>
                <p:oleObj name="Equation" r:id="rId6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85361" y="2214883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935460"/>
              </p:ext>
            </p:extLst>
          </p:nvPr>
        </p:nvGraphicFramePr>
        <p:xfrm>
          <a:off x="8375650" y="2030413"/>
          <a:ext cx="444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2" name="Equation" r:id="rId8" imgW="444500" imgH="495300" progId="Equation.3">
                  <p:embed/>
                </p:oleObj>
              </mc:Choice>
              <mc:Fallback>
                <p:oleObj name="Equation" r:id="rId8" imgW="4445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75650" y="2030413"/>
                        <a:ext cx="4445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934232"/>
              </p:ext>
            </p:extLst>
          </p:nvPr>
        </p:nvGraphicFramePr>
        <p:xfrm>
          <a:off x="7542436" y="2478315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3" name="Equation" r:id="rId10" imgW="381000" imgH="317500" progId="Equation.3">
                  <p:embed/>
                </p:oleObj>
              </mc:Choice>
              <mc:Fallback>
                <p:oleObj name="Equation" r:id="rId10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42436" y="2478315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271461"/>
              </p:ext>
            </p:extLst>
          </p:nvPr>
        </p:nvGraphicFramePr>
        <p:xfrm>
          <a:off x="828804" y="1370715"/>
          <a:ext cx="36957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4" name="Equation" r:id="rId11" imgW="3695700" imgH="1155700" progId="Equation.3">
                  <p:embed/>
                </p:oleObj>
              </mc:Choice>
              <mc:Fallback>
                <p:oleObj name="Equation" r:id="rId11" imgW="3695700" imgH="1155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8804" y="1370715"/>
                        <a:ext cx="36957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297297"/>
              </p:ext>
            </p:extLst>
          </p:nvPr>
        </p:nvGraphicFramePr>
        <p:xfrm>
          <a:off x="1075883" y="2956299"/>
          <a:ext cx="1270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5" name="Equation" r:id="rId13" imgW="1270000" imgH="381000" progId="Equation.3">
                  <p:embed/>
                </p:oleObj>
              </mc:Choice>
              <mc:Fallback>
                <p:oleObj name="Equation" r:id="rId13" imgW="12700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75883" y="2956299"/>
                        <a:ext cx="1270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661174"/>
              </p:ext>
            </p:extLst>
          </p:nvPr>
        </p:nvGraphicFramePr>
        <p:xfrm>
          <a:off x="2659063" y="2636838"/>
          <a:ext cx="1206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6" name="Equation" r:id="rId15" imgW="1206500" imgH="914400" progId="Equation.3">
                  <p:embed/>
                </p:oleObj>
              </mc:Choice>
              <mc:Fallback>
                <p:oleObj name="Equation" r:id="rId15" imgW="12065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659063" y="2636838"/>
                        <a:ext cx="12065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051892"/>
              </p:ext>
            </p:extLst>
          </p:nvPr>
        </p:nvGraphicFramePr>
        <p:xfrm>
          <a:off x="388938" y="3614738"/>
          <a:ext cx="45720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7" name="Equation" r:id="rId17" imgW="4572000" imgH="1155700" progId="Equation.3">
                  <p:embed/>
                </p:oleObj>
              </mc:Choice>
              <mc:Fallback>
                <p:oleObj name="Equation" r:id="rId17" imgW="4572000" imgH="1155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8938" y="3614738"/>
                        <a:ext cx="45720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592146"/>
              </p:ext>
            </p:extLst>
          </p:nvPr>
        </p:nvGraphicFramePr>
        <p:xfrm>
          <a:off x="1443038" y="4924425"/>
          <a:ext cx="26416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8" name="Equation" r:id="rId19" imgW="2641600" imgH="1562100" progId="Equation.3">
                  <p:embed/>
                </p:oleObj>
              </mc:Choice>
              <mc:Fallback>
                <p:oleObj name="Equation" r:id="rId19" imgW="2641600" imgH="156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43038" y="4924425"/>
                        <a:ext cx="2641600" cy="156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0904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16.9: The wave equation</a:t>
            </a:r>
            <a:endParaRPr lang="en-US" dirty="0" smtClean="0"/>
          </a:p>
        </p:txBody>
      </p:sp>
      <p:pic>
        <p:nvPicPr>
          <p:cNvPr id="11" name="Picture 10" descr="16_4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5776903" y="1361850"/>
            <a:ext cx="2982808" cy="5171016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438727"/>
              </p:ext>
            </p:extLst>
          </p:nvPr>
        </p:nvGraphicFramePr>
        <p:xfrm>
          <a:off x="5432228" y="2515666"/>
          <a:ext cx="406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8" name="Equation" r:id="rId4" imgW="406400" imgH="495300" progId="Equation.3">
                  <p:embed/>
                </p:oleObj>
              </mc:Choice>
              <mc:Fallback>
                <p:oleObj name="Equation" r:id="rId4" imgW="4064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32228" y="2515666"/>
                        <a:ext cx="406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129725"/>
              </p:ext>
            </p:extLst>
          </p:nvPr>
        </p:nvGraphicFramePr>
        <p:xfrm>
          <a:off x="6085361" y="2214883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9" name="Equation" r:id="rId6" imgW="381000" imgH="317500" progId="Equation.3">
                  <p:embed/>
                </p:oleObj>
              </mc:Choice>
              <mc:Fallback>
                <p:oleObj name="Equation" r:id="rId6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85361" y="2214883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768025"/>
              </p:ext>
            </p:extLst>
          </p:nvPr>
        </p:nvGraphicFramePr>
        <p:xfrm>
          <a:off x="8375650" y="2030413"/>
          <a:ext cx="444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90" name="Equation" r:id="rId8" imgW="444500" imgH="495300" progId="Equation.3">
                  <p:embed/>
                </p:oleObj>
              </mc:Choice>
              <mc:Fallback>
                <p:oleObj name="Equation" r:id="rId8" imgW="4445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75650" y="2030413"/>
                        <a:ext cx="4445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729010"/>
              </p:ext>
            </p:extLst>
          </p:nvPr>
        </p:nvGraphicFramePr>
        <p:xfrm>
          <a:off x="7542436" y="2478315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91" name="Equation" r:id="rId10" imgW="381000" imgH="317500" progId="Equation.3">
                  <p:embed/>
                </p:oleObj>
              </mc:Choice>
              <mc:Fallback>
                <p:oleObj name="Equation" r:id="rId10" imgW="381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42436" y="2478315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557579"/>
              </p:ext>
            </p:extLst>
          </p:nvPr>
        </p:nvGraphicFramePr>
        <p:xfrm>
          <a:off x="247817" y="1318582"/>
          <a:ext cx="45720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92" name="Equation" r:id="rId11" imgW="4572000" imgH="1155700" progId="Equation.3">
                  <p:embed/>
                </p:oleObj>
              </mc:Choice>
              <mc:Fallback>
                <p:oleObj name="Equation" r:id="rId11" imgW="4572000" imgH="1155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7817" y="1318582"/>
                        <a:ext cx="45720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626880"/>
              </p:ext>
            </p:extLst>
          </p:nvPr>
        </p:nvGraphicFramePr>
        <p:xfrm>
          <a:off x="1301917" y="2628269"/>
          <a:ext cx="26416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93" name="Equation" r:id="rId13" imgW="2641600" imgH="1562100" progId="Equation.3">
                  <p:embed/>
                </p:oleObj>
              </mc:Choice>
              <mc:Fallback>
                <p:oleObj name="Equation" r:id="rId13" imgW="2641600" imgH="156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01917" y="2628269"/>
                        <a:ext cx="2641600" cy="156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4870"/>
              </p:ext>
            </p:extLst>
          </p:nvPr>
        </p:nvGraphicFramePr>
        <p:xfrm>
          <a:off x="1042988" y="4875213"/>
          <a:ext cx="3441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94" name="Equation" r:id="rId15" imgW="3441700" imgH="914400" progId="Equation.3">
                  <p:embed/>
                </p:oleObj>
              </mc:Choice>
              <mc:Fallback>
                <p:oleObj name="Equation" r:id="rId15" imgW="34417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42988" y="4875213"/>
                        <a:ext cx="3441700" cy="9144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629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16.5: Wave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170432"/>
            <a:ext cx="4844815" cy="5422392"/>
          </a:xfrm>
        </p:spPr>
        <p:txBody>
          <a:bodyPr/>
          <a:lstStyle/>
          <a:p>
            <a:r>
              <a:rPr lang="en-US" dirty="0" smtClean="0"/>
              <a:t>Let us consider a transverse harmonic wave traveling along a string. </a:t>
            </a:r>
          </a:p>
          <a:p>
            <a:r>
              <a:rPr lang="en-US" dirty="0" smtClean="0"/>
              <a:t>We can see from part (</a:t>
            </a:r>
            <a:r>
              <a:rPr lang="en-US" i="1" dirty="0" smtClean="0"/>
              <a:t>b</a:t>
            </a:r>
            <a:r>
              <a:rPr lang="en-US" dirty="0" smtClean="0"/>
              <a:t>) that during a time interval of one period, the wave advances by a wavelength. </a:t>
            </a:r>
          </a:p>
          <a:p>
            <a:r>
              <a:rPr lang="en-US" dirty="0" smtClean="0"/>
              <a:t>Because the wave moves at a speed </a:t>
            </a:r>
            <a:r>
              <a:rPr lang="en-US" i="1" dirty="0" smtClean="0"/>
              <a:t>c</a:t>
            </a:r>
            <a:r>
              <a:rPr lang="en-US" dirty="0" smtClean="0"/>
              <a:t>, and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dirty="0">
                <a:sym typeface="Symbol"/>
              </a:rPr>
              <a:t></a:t>
            </a:r>
            <a:r>
              <a:rPr lang="en-US" dirty="0" smtClean="0"/>
              <a:t> 1/</a:t>
            </a:r>
            <a:r>
              <a:rPr lang="en-US" i="1" dirty="0" smtClean="0"/>
              <a:t>T</a:t>
            </a:r>
            <a:r>
              <a:rPr lang="en-US" dirty="0" smtClean="0"/>
              <a:t>, we get</a:t>
            </a:r>
          </a:p>
          <a:p>
            <a:pPr marL="0" indent="0" algn="ctr">
              <a:buNone/>
            </a:pPr>
            <a:r>
              <a:rPr lang="en-US" i="1" dirty="0" err="1" smtClean="0"/>
              <a:t>λf</a:t>
            </a:r>
            <a:r>
              <a:rPr lang="en-US" dirty="0" smtClean="0"/>
              <a:t> = </a:t>
            </a:r>
            <a:r>
              <a:rPr lang="en-US" i="1" dirty="0" smtClean="0"/>
              <a:t>c</a:t>
            </a:r>
            <a:endParaRPr lang="en-US" dirty="0"/>
          </a:p>
        </p:txBody>
      </p:sp>
      <p:pic>
        <p:nvPicPr>
          <p:cNvPr id="15" name="Picture 14" descr="16_34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"/>
          <a:stretch/>
        </p:blipFill>
        <p:spPr>
          <a:xfrm>
            <a:off x="5050427" y="1373480"/>
            <a:ext cx="3980683" cy="516466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487469"/>
              </p:ext>
            </p:extLst>
          </p:nvPr>
        </p:nvGraphicFramePr>
        <p:xfrm>
          <a:off x="5976182" y="1097870"/>
          <a:ext cx="2463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6" name="Equation" r:id="rId5" imgW="2463800" imgH="762000" progId="Equation.3">
                  <p:embed/>
                </p:oleObj>
              </mc:Choice>
              <mc:Fallback>
                <p:oleObj name="Equation" r:id="rId5" imgW="24638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76182" y="1097870"/>
                        <a:ext cx="24638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341291" y="5895406"/>
            <a:ext cx="2351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AF2A42"/>
              </a:buClr>
            </a:pP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  <a:sym typeface="Symbol"/>
              </a:rPr>
              <a:t>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  <a:sym typeface="Symbol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= 2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πf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= 2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π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/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054770"/>
              </p:ext>
            </p:extLst>
          </p:nvPr>
        </p:nvGraphicFramePr>
        <p:xfrm>
          <a:off x="6026906" y="4879068"/>
          <a:ext cx="2425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7" name="Equation" r:id="rId7" imgW="2425700" imgH="762000" progId="Equation.3">
                  <p:embed/>
                </p:oleObj>
              </mc:Choice>
              <mc:Fallback>
                <p:oleObj name="Equation" r:id="rId7" imgW="24257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26906" y="4879068"/>
                        <a:ext cx="24257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668047" y="879493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200" dirty="0">
                <a:hlinkClick r:id="rId9" action="ppaction://hlinkfile"/>
              </a:rPr>
              <a:t>file:///Users/</a:t>
            </a:r>
            <a:r>
              <a:rPr lang="en-US" sz="1200" dirty="0" err="1">
                <a:hlinkClick r:id="rId9" action="ppaction://hlinkfile"/>
              </a:rPr>
              <a:t>fraden</a:t>
            </a:r>
            <a:r>
              <a:rPr lang="en-US" sz="1200" dirty="0">
                <a:hlinkClick r:id="rId9" action="ppaction://hlinkfile"/>
              </a:rPr>
              <a:t>/Downloads/wave-on-a-</a:t>
            </a:r>
            <a:r>
              <a:rPr lang="en-US" sz="1200" dirty="0" err="1">
                <a:hlinkClick r:id="rId9" action="ppaction://hlinkfile"/>
              </a:rPr>
              <a:t>string_en.html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684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1015663"/>
          </a:xfrm>
        </p:spPr>
        <p:txBody>
          <a:bodyPr/>
          <a:lstStyle/>
          <a:p>
            <a:r>
              <a:rPr lang="en-US" dirty="0"/>
              <a:t>Exercise 16.6 Sinusoidal solution to the wave equation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5125" y="2184114"/>
            <a:ext cx="8229600" cy="44087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Show that a sinusoidal traveling wave of the form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f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 smtClean="0"/>
              <a:t>) = </a:t>
            </a:r>
            <a:r>
              <a:rPr lang="en-US" i="1" dirty="0" smtClean="0"/>
              <a:t>A </a:t>
            </a:r>
            <a:r>
              <a:rPr lang="en-US" dirty="0" smtClean="0"/>
              <a:t>sin(</a:t>
            </a:r>
            <a:r>
              <a:rPr lang="en-US" i="1" dirty="0" smtClean="0"/>
              <a:t>kx</a:t>
            </a:r>
            <a:r>
              <a:rPr lang="en-US" dirty="0" smtClean="0"/>
              <a:t> – </a:t>
            </a:r>
            <a:r>
              <a:rPr lang="el-GR" i="1" dirty="0"/>
              <a:t>ω</a:t>
            </a:r>
            <a:r>
              <a:rPr lang="en-US" i="1" dirty="0" smtClean="0"/>
              <a:t>t</a:t>
            </a:r>
            <a:r>
              <a:rPr lang="en-US" dirty="0"/>
              <a:t>) satisfies the wave equation for any value of </a:t>
            </a:r>
            <a:r>
              <a:rPr lang="en-US" i="1" dirty="0"/>
              <a:t>k</a:t>
            </a:r>
            <a:r>
              <a:rPr lang="en-US" dirty="0"/>
              <a:t> and </a:t>
            </a:r>
            <a:r>
              <a:rPr lang="el-GR" i="1" dirty="0"/>
              <a:t>ω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16.9: The wave </a:t>
            </a:r>
            <a:r>
              <a:rPr lang="en-US" dirty="0" smtClean="0"/>
              <a:t>equation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397413"/>
              </p:ext>
            </p:extLst>
          </p:nvPr>
        </p:nvGraphicFramePr>
        <p:xfrm>
          <a:off x="702124" y="4700328"/>
          <a:ext cx="210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6" name="Equation" r:id="rId3" imgW="2108200" imgH="914400" progId="Equation.3">
                  <p:embed/>
                </p:oleObj>
              </mc:Choice>
              <mc:Fallback>
                <p:oleObj name="Equation" r:id="rId3" imgW="21082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124" y="4700328"/>
                        <a:ext cx="2108200" cy="9144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261354"/>
              </p:ext>
            </p:extLst>
          </p:nvPr>
        </p:nvGraphicFramePr>
        <p:xfrm>
          <a:off x="686923" y="3745274"/>
          <a:ext cx="2565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7" name="Equation" r:id="rId5" imgW="2565400" imgH="381000" progId="Equation.3">
                  <p:embed/>
                </p:oleObj>
              </mc:Choice>
              <mc:Fallback>
                <p:oleObj name="Equation" r:id="rId5" imgW="25654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6923" y="3745274"/>
                        <a:ext cx="2565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45665"/>
              </p:ext>
            </p:extLst>
          </p:nvPr>
        </p:nvGraphicFramePr>
        <p:xfrm>
          <a:off x="4084692" y="3476311"/>
          <a:ext cx="41910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8" name="Equation" r:id="rId7" imgW="4191000" imgH="876300" progId="Equation.3">
                  <p:embed/>
                </p:oleObj>
              </mc:Choice>
              <mc:Fallback>
                <p:oleObj name="Equation" r:id="rId7" imgW="41910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84692" y="3476311"/>
                        <a:ext cx="41910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497670"/>
              </p:ext>
            </p:extLst>
          </p:nvPr>
        </p:nvGraphicFramePr>
        <p:xfrm>
          <a:off x="4321549" y="5256019"/>
          <a:ext cx="1054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9" name="Equation" r:id="rId9" imgW="1054100" imgH="876300" progId="Equation.3">
                  <p:embed/>
                </p:oleObj>
              </mc:Choice>
              <mc:Fallback>
                <p:oleObj name="Equation" r:id="rId9" imgW="10541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21549" y="5256019"/>
                        <a:ext cx="10541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559670"/>
              </p:ext>
            </p:extLst>
          </p:nvPr>
        </p:nvGraphicFramePr>
        <p:xfrm>
          <a:off x="6184065" y="5310938"/>
          <a:ext cx="10922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0" name="Equation" r:id="rId11" imgW="1092200" imgH="876300" progId="Equation.3">
                  <p:embed/>
                </p:oleObj>
              </mc:Choice>
              <mc:Fallback>
                <p:oleObj name="Equation" r:id="rId11" imgW="10922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84065" y="5310938"/>
                        <a:ext cx="10922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909518" y="4555063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c</a:t>
            </a: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= </a:t>
            </a:r>
            <a:r>
              <a:rPr lang="el-GR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ω</a:t>
            </a: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/</a:t>
            </a:r>
            <a:r>
              <a:rPr lang="en-US" i="1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k</a:t>
            </a: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0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03589"/>
            <a:ext cx="9144000" cy="553998"/>
          </a:xfrm>
        </p:spPr>
        <p:txBody>
          <a:bodyPr/>
          <a:lstStyle/>
          <a:p>
            <a:r>
              <a:rPr lang="en-US" dirty="0" smtClean="0"/>
              <a:t>Exercise 16.6 Sinusoidal solution to the wave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5125" y="2184114"/>
            <a:ext cx="8229600" cy="4408710"/>
          </a:xfrm>
        </p:spPr>
        <p:txBody>
          <a:bodyPr/>
          <a:lstStyle/>
          <a:p>
            <a:pPr marL="0" indent="0">
              <a:buNone/>
            </a:pPr>
            <a:r>
              <a:rPr lang="en-US" b="1" cap="all" dirty="0">
                <a:solidFill>
                  <a:srgbClr val="AF2A42"/>
                </a:solidFill>
              </a:rPr>
              <a:t>Solution</a:t>
            </a:r>
            <a:r>
              <a:rPr lang="en-US" dirty="0"/>
              <a:t> The first partial derivative of </a:t>
            </a:r>
            <a:r>
              <a:rPr lang="en-US" i="1" dirty="0"/>
              <a:t>f</a:t>
            </a:r>
            <a:r>
              <a:rPr lang="en-US" dirty="0"/>
              <a:t>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) with respect to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 smtClean="0"/>
              <a:t>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</a:t>
            </a:r>
            <a:r>
              <a:rPr lang="en-US" dirty="0"/>
              <a:t>so the second partial derivative with respect to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 smtClean="0"/>
              <a:t>is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16.9: The wave equation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114419"/>
              </p:ext>
            </p:extLst>
          </p:nvPr>
        </p:nvGraphicFramePr>
        <p:xfrm>
          <a:off x="3003550" y="3152775"/>
          <a:ext cx="3136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8" name="Equation" r:id="rId3" imgW="3136900" imgH="876300" progId="Equation.3">
                  <p:embed/>
                </p:oleObj>
              </mc:Choice>
              <mc:Fallback>
                <p:oleObj name="Equation" r:id="rId3" imgW="31369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3550" y="3152775"/>
                        <a:ext cx="31369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911735"/>
              </p:ext>
            </p:extLst>
          </p:nvPr>
        </p:nvGraphicFramePr>
        <p:xfrm>
          <a:off x="2768600" y="4962525"/>
          <a:ext cx="3606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9" name="Equation" r:id="rId5" imgW="3606800" imgH="914400" progId="Equation.3">
                  <p:embed/>
                </p:oleObj>
              </mc:Choice>
              <mc:Fallback>
                <p:oleObj name="Equation" r:id="rId5" imgW="3606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8600" y="4962525"/>
                        <a:ext cx="36068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041774"/>
              </p:ext>
            </p:extLst>
          </p:nvPr>
        </p:nvGraphicFramePr>
        <p:xfrm>
          <a:off x="491097" y="3194637"/>
          <a:ext cx="210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0" name="Equation" r:id="rId7" imgW="2108200" imgH="914400" progId="Equation.3">
                  <p:embed/>
                </p:oleObj>
              </mc:Choice>
              <mc:Fallback>
                <p:oleObj name="Equation" r:id="rId7" imgW="21082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1097" y="3194637"/>
                        <a:ext cx="2108200" cy="9144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983114" y="1647431"/>
            <a:ext cx="3496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f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(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x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, 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) = 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A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sin(</a:t>
            </a:r>
            <a:r>
              <a:rPr lang="en-US" sz="2800" i="1" kern="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kx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– </a:t>
            </a:r>
            <a:r>
              <a:rPr lang="el-GR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ω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2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-230904"/>
            <a:ext cx="9144000" cy="1157760"/>
          </a:xfrm>
        </p:spPr>
        <p:txBody>
          <a:bodyPr/>
          <a:lstStyle/>
          <a:p>
            <a:r>
              <a:rPr lang="en-US" dirty="0" smtClean="0"/>
              <a:t>Section 16.1: Representing waves graphically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9410" y="1170432"/>
            <a:ext cx="6055374" cy="4268506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transverse wave </a:t>
            </a:r>
            <a:r>
              <a:rPr lang="en-US" dirty="0" smtClean="0"/>
              <a:t>is a wave in which the medium movement is </a:t>
            </a:r>
            <a:r>
              <a:rPr lang="en-US" i="1" dirty="0" smtClean="0"/>
              <a:t>perpendicular </a:t>
            </a:r>
            <a:r>
              <a:rPr lang="en-US" dirty="0" smtClean="0"/>
              <a:t>to the </a:t>
            </a:r>
            <a:r>
              <a:rPr lang="en-US" b="1" dirty="0" smtClean="0"/>
              <a:t>wave pulse </a:t>
            </a:r>
            <a:r>
              <a:rPr lang="en-US" dirty="0" smtClean="0"/>
              <a:t>movement.</a:t>
            </a:r>
          </a:p>
          <a:p>
            <a:r>
              <a:rPr lang="en-US" dirty="0" smtClean="0"/>
              <a:t>For example, a wave pulse travels along a string in a horizontal direction while the particles that make up the string move up and down.</a:t>
            </a:r>
            <a:endParaRPr lang="en-US" dirty="0"/>
          </a:p>
        </p:txBody>
      </p:sp>
      <p:pic>
        <p:nvPicPr>
          <p:cNvPr id="19" name="Picture 18" descr="16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"/>
          <a:stretch/>
        </p:blipFill>
        <p:spPr>
          <a:xfrm>
            <a:off x="5952740" y="849765"/>
            <a:ext cx="3191259" cy="60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4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70432"/>
            <a:ext cx="9144000" cy="1015663"/>
          </a:xfrm>
        </p:spPr>
        <p:txBody>
          <a:bodyPr/>
          <a:lstStyle/>
          <a:p>
            <a:r>
              <a:rPr lang="en-US" dirty="0" smtClean="0"/>
              <a:t>Exercise 16.6 Sinusoidal solution to the wave equation (cont.)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5125" y="2184114"/>
            <a:ext cx="8229600" cy="44087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first partial derivative of </a:t>
            </a:r>
            <a:r>
              <a:rPr lang="en-US" i="1" dirty="0"/>
              <a:t>f</a:t>
            </a:r>
            <a:r>
              <a:rPr lang="en-US" dirty="0"/>
              <a:t>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) with respect to </a:t>
            </a:r>
            <a:r>
              <a:rPr lang="en-US" i="1" dirty="0"/>
              <a:t>t</a:t>
            </a:r>
            <a:r>
              <a:rPr lang="en-US" dirty="0"/>
              <a:t> </a:t>
            </a:r>
            <a:r>
              <a:rPr lang="en-US" dirty="0" smtClean="0"/>
              <a:t>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dirty="0" smtClean="0"/>
              <a:t>Differentiating </a:t>
            </a:r>
            <a:r>
              <a:rPr lang="en-US" dirty="0"/>
              <a:t>again gives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16.9: The wave equation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05843"/>
              </p:ext>
            </p:extLst>
          </p:nvPr>
        </p:nvGraphicFramePr>
        <p:xfrm>
          <a:off x="2844800" y="3152775"/>
          <a:ext cx="34544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8" name="Equation" r:id="rId3" imgW="3454400" imgH="876300" progId="Equation.DSMT4">
                  <p:embed/>
                </p:oleObj>
              </mc:Choice>
              <mc:Fallback>
                <p:oleObj name="Equation" r:id="rId3" imgW="3454400" imgH="876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4800" y="3152775"/>
                        <a:ext cx="34544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006164"/>
              </p:ext>
            </p:extLst>
          </p:nvPr>
        </p:nvGraphicFramePr>
        <p:xfrm>
          <a:off x="2768600" y="4962525"/>
          <a:ext cx="3683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9" name="Equation" r:id="rId5" imgW="3683000" imgH="914400" progId="Equation.3">
                  <p:embed/>
                </p:oleObj>
              </mc:Choice>
              <mc:Fallback>
                <p:oleObj name="Equation" r:id="rId5" imgW="36830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8600" y="4962525"/>
                        <a:ext cx="36830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101448"/>
              </p:ext>
            </p:extLst>
          </p:nvPr>
        </p:nvGraphicFramePr>
        <p:xfrm>
          <a:off x="349976" y="3040705"/>
          <a:ext cx="210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0" name="Equation" r:id="rId7" imgW="2108200" imgH="914400" progId="Equation.3">
                  <p:embed/>
                </p:oleObj>
              </mc:Choice>
              <mc:Fallback>
                <p:oleObj name="Equation" r:id="rId7" imgW="21082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9976" y="3040705"/>
                        <a:ext cx="2108200" cy="9144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159535" y="1700905"/>
            <a:ext cx="3496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f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(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x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, 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) = 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A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sin(</a:t>
            </a:r>
            <a:r>
              <a:rPr lang="en-US" sz="2800" i="1" kern="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kx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– </a:t>
            </a:r>
            <a:r>
              <a:rPr lang="el-GR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ω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9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083540"/>
            <a:ext cx="9144000" cy="1015663"/>
          </a:xfrm>
        </p:spPr>
        <p:txBody>
          <a:bodyPr/>
          <a:lstStyle/>
          <a:p>
            <a:r>
              <a:rPr lang="en-US" dirty="0" smtClean="0"/>
              <a:t>Exercise 16.6 Sinusoidal solution to the wave equation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5125" y="2184114"/>
            <a:ext cx="8229600" cy="440871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Multiplying both sides of this equation by </a:t>
            </a:r>
            <a:r>
              <a:rPr lang="en-US" sz="2400" dirty="0" smtClean="0"/>
              <a:t>1/</a:t>
            </a:r>
            <a:r>
              <a:rPr lang="en-US" sz="2400" i="1" dirty="0" smtClean="0"/>
              <a:t>c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and using </a:t>
            </a:r>
            <a:r>
              <a:rPr lang="en-US" sz="2400" i="1" dirty="0" smtClean="0"/>
              <a:t>k</a:t>
            </a:r>
            <a:r>
              <a:rPr lang="en-US" sz="2400" dirty="0" smtClean="0"/>
              <a:t> = </a:t>
            </a:r>
            <a:r>
              <a:rPr lang="el-GR" sz="2400" i="1" dirty="0" smtClean="0"/>
              <a:t>ω</a:t>
            </a:r>
            <a:r>
              <a:rPr lang="en-US" sz="2400" dirty="0" smtClean="0"/>
              <a:t>/</a:t>
            </a:r>
            <a:r>
              <a:rPr lang="en-US" sz="2400" i="1" dirty="0" smtClean="0"/>
              <a:t>c</a:t>
            </a:r>
            <a:r>
              <a:rPr lang="en-US" sz="2400" dirty="0" smtClean="0"/>
              <a:t> </a:t>
            </a:r>
            <a:r>
              <a:rPr lang="en-US" sz="2400" dirty="0"/>
              <a:t>(Eq. 16.11), I </a:t>
            </a:r>
            <a:r>
              <a:rPr lang="en-US" sz="2400" dirty="0" smtClean="0"/>
              <a:t>obtain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Because the right sides of Eqs. 1 and 2 are equal, the left sides must also be equal, </a:t>
            </a:r>
            <a:r>
              <a:rPr lang="en-US" sz="2400" dirty="0" smtClean="0"/>
              <a:t>so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which is Eq. 16.51, and so the wave equation is satisfied. </a:t>
            </a:r>
            <a:r>
              <a:rPr lang="en-US" sz="2400" dirty="0">
                <a:solidFill>
                  <a:srgbClr val="004A8F"/>
                </a:solidFill>
              </a:rPr>
              <a:t>✔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16.9: The wave equation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988922"/>
              </p:ext>
            </p:extLst>
          </p:nvPr>
        </p:nvGraphicFramePr>
        <p:xfrm>
          <a:off x="5615155" y="4649203"/>
          <a:ext cx="17653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1" name="Equation" r:id="rId3" imgW="1765300" imgH="800100" progId="Equation.3">
                  <p:embed/>
                </p:oleObj>
              </mc:Choice>
              <mc:Fallback>
                <p:oleObj name="Equation" r:id="rId3" imgW="17653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5155" y="4649203"/>
                        <a:ext cx="17653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41106"/>
              </p:ext>
            </p:extLst>
          </p:nvPr>
        </p:nvGraphicFramePr>
        <p:xfrm>
          <a:off x="1460500" y="3038475"/>
          <a:ext cx="622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2" name="Equation" r:id="rId5" imgW="6223000" imgH="800100" progId="Equation.DSMT4">
                  <p:embed/>
                </p:oleObj>
              </mc:Choice>
              <mc:Fallback>
                <p:oleObj name="Equation" r:id="rId5" imgW="6223000" imgH="800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0500" y="3038475"/>
                        <a:ext cx="6223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8270924" y="3226390"/>
            <a:ext cx="560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</a:pPr>
            <a:r>
              <a:rPr lang="en-US" dirty="0" smtClean="0">
                <a:latin typeface="Times New Roman"/>
                <a:cs typeface="Times New Roman"/>
              </a:rPr>
              <a:t>(2)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818719"/>
              </p:ext>
            </p:extLst>
          </p:nvPr>
        </p:nvGraphicFramePr>
        <p:xfrm>
          <a:off x="1292225" y="4741863"/>
          <a:ext cx="287813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3" name="Equation" r:id="rId7" imgW="3556000" imgH="914400" progId="Equation.3">
                  <p:embed/>
                </p:oleObj>
              </mc:Choice>
              <mc:Fallback>
                <p:oleObj name="Equation" r:id="rId7" imgW="35560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2225" y="4741863"/>
                        <a:ext cx="2878138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653236"/>
              </p:ext>
            </p:extLst>
          </p:nvPr>
        </p:nvGraphicFramePr>
        <p:xfrm>
          <a:off x="4404894" y="1572283"/>
          <a:ext cx="3096125" cy="768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4" name="Equation" r:id="rId9" imgW="3683000" imgH="914400" progId="Equation.3">
                  <p:embed/>
                </p:oleObj>
              </mc:Choice>
              <mc:Fallback>
                <p:oleObj name="Equation" r:id="rId9" imgW="36830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04894" y="1572283"/>
                        <a:ext cx="3096125" cy="768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3103429" y="6132536"/>
            <a:ext cx="3496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f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(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x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, 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) = 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A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sin(</a:t>
            </a:r>
            <a:r>
              <a:rPr lang="en-US" sz="2800" i="1" kern="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kx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– </a:t>
            </a:r>
            <a:r>
              <a:rPr lang="el-GR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ω</a:t>
            </a:r>
            <a:r>
              <a:rPr lang="en-US" sz="2800" i="1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7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6_35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2"/>
          <a:stretch/>
        </p:blipFill>
        <p:spPr>
          <a:xfrm>
            <a:off x="504943" y="3208735"/>
            <a:ext cx="8134115" cy="33952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Fourier’s theorem from Section 15.3 can be applied to waves. </a:t>
            </a:r>
          </a:p>
          <a:p>
            <a:r>
              <a:rPr lang="en-US" sz="2400" dirty="0" smtClean="0"/>
              <a:t>Any wave can be expressed in terms of </a:t>
            </a:r>
            <a:r>
              <a:rPr lang="en-US" sz="2400" dirty="0" err="1" smtClean="0"/>
              <a:t>sinusoidally</a:t>
            </a:r>
            <a:r>
              <a:rPr lang="en-US" sz="2400" dirty="0" smtClean="0"/>
              <a:t> varying waves. </a:t>
            </a:r>
          </a:p>
          <a:p>
            <a:r>
              <a:rPr lang="en-US" sz="2400" dirty="0" smtClean="0"/>
              <a:t>The figure shows a wave pulse obtained by adding together a set of harmonic waves.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16.5: Wave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56421" y="3823369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M</a:t>
            </a:r>
            <a:r>
              <a:rPr lang="en-US" dirty="0" err="1" smtClean="0">
                <a:latin typeface="Times New Roman"/>
                <a:cs typeface="Times New Roman"/>
              </a:rPr>
              <a:t>athematica</a:t>
            </a:r>
            <a:endParaRPr lang="en-US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99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Section 16.6: Standing waves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4" y="1170432"/>
            <a:ext cx="4084579" cy="5422392"/>
          </a:xfrm>
        </p:spPr>
        <p:txBody>
          <a:bodyPr/>
          <a:lstStyle/>
          <a:p>
            <a:r>
              <a:rPr lang="en-US" sz="2400" dirty="0" smtClean="0"/>
              <a:t>The figure shows the interference between a incident harmonic wave on a string and the reflected wave from the fixed end of the string. </a:t>
            </a:r>
          </a:p>
          <a:p>
            <a:r>
              <a:rPr lang="en-US" sz="2400" dirty="0" smtClean="0"/>
              <a:t>The points on the string that have zero displacement are called </a:t>
            </a:r>
            <a:r>
              <a:rPr lang="en-US" sz="2400" b="1" dirty="0" smtClean="0"/>
              <a:t>nodes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Halfway between the nodes are the </a:t>
            </a:r>
            <a:r>
              <a:rPr lang="en-US" sz="2400" b="1" dirty="0" smtClean="0"/>
              <a:t>antinodes</a:t>
            </a:r>
            <a:r>
              <a:rPr lang="en-US" sz="2400" dirty="0" smtClean="0"/>
              <a:t> where the particles in the medium oscillate with maximum displacement.</a:t>
            </a:r>
            <a:endParaRPr lang="en-US" sz="2400" dirty="0"/>
          </a:p>
        </p:txBody>
      </p:sp>
      <p:pic>
        <p:nvPicPr>
          <p:cNvPr id="16" name="Picture 15" descr="16_36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"/>
          <a:stretch/>
        </p:blipFill>
        <p:spPr>
          <a:xfrm>
            <a:off x="4649127" y="1307627"/>
            <a:ext cx="4447838" cy="529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3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6_3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9"/>
          <a:stretch/>
        </p:blipFill>
        <p:spPr>
          <a:xfrm>
            <a:off x="153204" y="2972742"/>
            <a:ext cx="8837593" cy="3556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pulsating stationary pattern caused by harmonic waves of the same amplitude traveling in opposite direction is called a </a:t>
            </a:r>
            <a:r>
              <a:rPr lang="en-US" sz="2400" b="1" dirty="0" smtClean="0"/>
              <a:t>standing wave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The figure illustrates how standing waves come about.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Section 16.6: Standing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0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3" y="1170432"/>
            <a:ext cx="8778877" cy="5422392"/>
          </a:xfrm>
        </p:spPr>
        <p:txBody>
          <a:bodyPr/>
          <a:lstStyle/>
          <a:p>
            <a:r>
              <a:rPr lang="en-US" dirty="0" smtClean="0"/>
              <a:t>A sinusoidal wave traveling to the right along the </a:t>
            </a:r>
            <a:r>
              <a:rPr lang="en-US" i="1" dirty="0" smtClean="0"/>
              <a:t>x</a:t>
            </a:r>
            <a:r>
              <a:rPr lang="en-US" dirty="0" smtClean="0"/>
              <a:t>-axis with angular frequency </a:t>
            </a:r>
            <a:r>
              <a:rPr lang="sk-SK" i="1" dirty="0"/>
              <a:t>ω</a:t>
            </a:r>
            <a:r>
              <a:rPr lang="en-US" dirty="0" smtClean="0"/>
              <a:t>, wave number </a:t>
            </a:r>
            <a:r>
              <a:rPr lang="en-US" i="1" dirty="0" smtClean="0"/>
              <a:t>k</a:t>
            </a:r>
            <a:r>
              <a:rPr lang="en-US" dirty="0" smtClean="0"/>
              <a:t>, and amplitude </a:t>
            </a:r>
            <a:r>
              <a:rPr lang="en-US" i="1" dirty="0" smtClean="0"/>
              <a:t>A</a:t>
            </a:r>
            <a:r>
              <a:rPr lang="en-US" dirty="0" smtClean="0"/>
              <a:t> is</a:t>
            </a:r>
          </a:p>
          <a:p>
            <a:pPr marL="0" indent="0" algn="ctr">
              <a:buNone/>
            </a:pPr>
            <a:r>
              <a:rPr lang="sk-SK" i="1" dirty="0" smtClean="0"/>
              <a:t>D</a:t>
            </a:r>
            <a:r>
              <a:rPr lang="sk-SK" baseline="-25000" dirty="0" smtClean="0"/>
              <a:t>1</a:t>
            </a:r>
            <a:r>
              <a:rPr lang="sk-SK" i="1" baseline="-25000" dirty="0" smtClean="0"/>
              <a:t>y</a:t>
            </a:r>
            <a:r>
              <a:rPr lang="sk-SK" dirty="0" smtClean="0"/>
              <a:t> = </a:t>
            </a:r>
            <a:r>
              <a:rPr lang="sk-SK" i="1" dirty="0" smtClean="0"/>
              <a:t>f</a:t>
            </a:r>
            <a:r>
              <a:rPr lang="sk-SK" baseline="-25000" dirty="0" smtClean="0"/>
              <a:t>1</a:t>
            </a:r>
            <a:r>
              <a:rPr lang="sk-SK" dirty="0"/>
              <a:t>(</a:t>
            </a:r>
            <a:r>
              <a:rPr lang="sk-SK" i="1" dirty="0"/>
              <a:t>x</a:t>
            </a:r>
            <a:r>
              <a:rPr lang="sk-SK" dirty="0"/>
              <a:t>, </a:t>
            </a:r>
            <a:r>
              <a:rPr lang="sk-SK" i="1" dirty="0"/>
              <a:t>t</a:t>
            </a:r>
            <a:r>
              <a:rPr lang="sk-SK" dirty="0" smtClean="0"/>
              <a:t>) = </a:t>
            </a:r>
            <a:r>
              <a:rPr lang="sk-SK" i="1" dirty="0" smtClean="0"/>
              <a:t>A</a:t>
            </a:r>
            <a:r>
              <a:rPr lang="sk-SK" dirty="0" smtClean="0"/>
              <a:t> </a:t>
            </a:r>
            <a:r>
              <a:rPr lang="sk-SK" dirty="0"/>
              <a:t>sin(</a:t>
            </a:r>
            <a:r>
              <a:rPr lang="sk-SK" i="1" dirty="0" smtClean="0"/>
              <a:t>kx</a:t>
            </a:r>
            <a:r>
              <a:rPr lang="sk-SK" dirty="0" smtClean="0"/>
              <a:t> - </a:t>
            </a:r>
            <a:r>
              <a:rPr lang="sk-SK" i="1" dirty="0" smtClean="0"/>
              <a:t>ωt</a:t>
            </a:r>
            <a:r>
              <a:rPr lang="sk-SK" dirty="0"/>
              <a:t>)</a:t>
            </a:r>
            <a:endParaRPr lang="en-US" dirty="0" smtClean="0"/>
          </a:p>
          <a:p>
            <a:r>
              <a:rPr lang="en-US" dirty="0" smtClean="0"/>
              <a:t>The wave traveling to the left is</a:t>
            </a:r>
          </a:p>
          <a:p>
            <a:pPr marL="0" indent="0" algn="ctr">
              <a:buNone/>
            </a:pPr>
            <a:r>
              <a:rPr lang="sk-SK" i="1" dirty="0" smtClean="0"/>
              <a:t>D</a:t>
            </a:r>
            <a:r>
              <a:rPr lang="sk-SK" baseline="-25000" dirty="0" smtClean="0"/>
              <a:t>2</a:t>
            </a:r>
            <a:r>
              <a:rPr lang="sk-SK" i="1" baseline="-25000" dirty="0" smtClean="0"/>
              <a:t>y</a:t>
            </a:r>
            <a:r>
              <a:rPr lang="sk-SK" dirty="0" smtClean="0"/>
              <a:t> </a:t>
            </a:r>
            <a:r>
              <a:rPr lang="sk-SK" dirty="0"/>
              <a:t>= </a:t>
            </a:r>
            <a:r>
              <a:rPr lang="sk-SK" i="1" dirty="0" smtClean="0"/>
              <a:t>f</a:t>
            </a:r>
            <a:r>
              <a:rPr lang="sk-SK" baseline="-25000" dirty="0" smtClean="0"/>
              <a:t>2</a:t>
            </a:r>
            <a:r>
              <a:rPr lang="sk-SK" dirty="0" smtClean="0"/>
              <a:t>(</a:t>
            </a:r>
            <a:r>
              <a:rPr lang="sk-SK" i="1" dirty="0"/>
              <a:t>x</a:t>
            </a:r>
            <a:r>
              <a:rPr lang="sk-SK" dirty="0"/>
              <a:t>, </a:t>
            </a:r>
            <a:r>
              <a:rPr lang="sk-SK" i="1" dirty="0"/>
              <a:t>t</a:t>
            </a:r>
            <a:r>
              <a:rPr lang="sk-SK" dirty="0"/>
              <a:t>) = </a:t>
            </a:r>
            <a:r>
              <a:rPr lang="sk-SK" i="1" dirty="0"/>
              <a:t>A</a:t>
            </a:r>
            <a:r>
              <a:rPr lang="sk-SK" dirty="0"/>
              <a:t> sin(</a:t>
            </a:r>
            <a:r>
              <a:rPr lang="sk-SK" i="1" dirty="0"/>
              <a:t>kx</a:t>
            </a:r>
            <a:r>
              <a:rPr lang="sk-SK" dirty="0"/>
              <a:t> </a:t>
            </a:r>
            <a:r>
              <a:rPr lang="sk-SK" dirty="0" smtClean="0"/>
              <a:t>+ </a:t>
            </a:r>
            <a:r>
              <a:rPr lang="sk-SK" i="1" dirty="0"/>
              <a:t>ωt</a:t>
            </a:r>
            <a:r>
              <a:rPr lang="sk-SK" dirty="0"/>
              <a:t>)</a:t>
            </a:r>
            <a:endParaRPr lang="en-US" dirty="0"/>
          </a:p>
          <a:p>
            <a:r>
              <a:rPr lang="en-US" dirty="0" smtClean="0"/>
              <a:t>The combined wave is</a:t>
            </a:r>
          </a:p>
          <a:p>
            <a:pPr marL="0" indent="0" algn="ctr">
              <a:buNone/>
            </a:pPr>
            <a:r>
              <a:rPr lang="sk-SK" i="1" dirty="0" smtClean="0"/>
              <a:t>D</a:t>
            </a:r>
            <a:r>
              <a:rPr lang="sk-SK" i="1" baseline="-25000" dirty="0" smtClean="0"/>
              <a:t>y</a:t>
            </a:r>
            <a:r>
              <a:rPr lang="sk-SK" dirty="0" smtClean="0"/>
              <a:t> </a:t>
            </a:r>
            <a:r>
              <a:rPr lang="sk-SK" dirty="0"/>
              <a:t>= </a:t>
            </a:r>
            <a:r>
              <a:rPr lang="sk-SK" i="1" dirty="0" smtClean="0"/>
              <a:t>f</a:t>
            </a:r>
            <a:r>
              <a:rPr lang="sk-SK" baseline="-25000" dirty="0" smtClean="0"/>
              <a:t>1</a:t>
            </a:r>
            <a:r>
              <a:rPr lang="sk-SK" dirty="0" smtClean="0"/>
              <a:t>(</a:t>
            </a:r>
            <a:r>
              <a:rPr lang="sk-SK" i="1" dirty="0"/>
              <a:t>x</a:t>
            </a:r>
            <a:r>
              <a:rPr lang="sk-SK" dirty="0"/>
              <a:t>, </a:t>
            </a:r>
            <a:r>
              <a:rPr lang="sk-SK" i="1" dirty="0"/>
              <a:t>t</a:t>
            </a:r>
            <a:r>
              <a:rPr lang="sk-SK" dirty="0" smtClean="0"/>
              <a:t>) + </a:t>
            </a:r>
            <a:r>
              <a:rPr lang="sk-SK" i="1" dirty="0" smtClean="0"/>
              <a:t>f</a:t>
            </a:r>
            <a:r>
              <a:rPr lang="sk-SK" baseline="-25000" dirty="0" smtClean="0"/>
              <a:t>2</a:t>
            </a:r>
            <a:r>
              <a:rPr lang="sk-SK" dirty="0" smtClean="0"/>
              <a:t>(</a:t>
            </a:r>
            <a:r>
              <a:rPr lang="sk-SK" i="1" dirty="0"/>
              <a:t>x</a:t>
            </a:r>
            <a:r>
              <a:rPr lang="sk-SK" dirty="0"/>
              <a:t>, </a:t>
            </a:r>
            <a:r>
              <a:rPr lang="sk-SK" i="1" dirty="0"/>
              <a:t>t</a:t>
            </a:r>
            <a:r>
              <a:rPr lang="sk-SK" dirty="0"/>
              <a:t>)</a:t>
            </a:r>
            <a:r>
              <a:rPr lang="sk-SK" dirty="0" smtClean="0"/>
              <a:t> </a:t>
            </a:r>
            <a:r>
              <a:rPr lang="sk-SK" dirty="0"/>
              <a:t>= </a:t>
            </a:r>
            <a:r>
              <a:rPr lang="sk-SK" i="1" dirty="0" smtClean="0"/>
              <a:t>A</a:t>
            </a:r>
            <a:r>
              <a:rPr lang="sk-SK" dirty="0" smtClean="0"/>
              <a:t>[sin</a:t>
            </a:r>
            <a:r>
              <a:rPr lang="sk-SK" dirty="0"/>
              <a:t>(</a:t>
            </a:r>
            <a:r>
              <a:rPr lang="sk-SK" i="1" dirty="0"/>
              <a:t>kx</a:t>
            </a:r>
            <a:r>
              <a:rPr lang="sk-SK" dirty="0"/>
              <a:t> </a:t>
            </a:r>
            <a:r>
              <a:rPr lang="sk-SK" dirty="0" smtClean="0"/>
              <a:t>- </a:t>
            </a:r>
            <a:r>
              <a:rPr lang="sk-SK" i="1" dirty="0"/>
              <a:t>ωt</a:t>
            </a:r>
            <a:r>
              <a:rPr lang="sk-SK" dirty="0" smtClean="0"/>
              <a:t>) + </a:t>
            </a:r>
            <a:r>
              <a:rPr lang="sk-SK" dirty="0"/>
              <a:t>sin(</a:t>
            </a:r>
            <a:r>
              <a:rPr lang="sk-SK" i="1" dirty="0"/>
              <a:t>kx</a:t>
            </a:r>
            <a:r>
              <a:rPr lang="sk-SK" dirty="0"/>
              <a:t> + </a:t>
            </a:r>
            <a:r>
              <a:rPr lang="sk-SK" i="1" dirty="0"/>
              <a:t>ωt</a:t>
            </a:r>
            <a:r>
              <a:rPr lang="sk-SK" dirty="0" smtClean="0"/>
              <a:t>)] </a:t>
            </a:r>
            <a:endParaRPr lang="en-US" dirty="0"/>
          </a:p>
          <a:p>
            <a:r>
              <a:rPr lang="en-US" dirty="0" smtClean="0"/>
              <a:t>By </a:t>
            </a:r>
            <a:r>
              <a:rPr lang="en-US" dirty="0"/>
              <a:t>simplifying </a:t>
            </a:r>
            <a:r>
              <a:rPr lang="en-US" dirty="0" smtClean="0"/>
              <a:t>this using trigonometric identities, we get</a:t>
            </a:r>
          </a:p>
          <a:p>
            <a:pPr marL="0" indent="0" algn="ctr">
              <a:buNone/>
            </a:pPr>
            <a:r>
              <a:rPr lang="sk-SK" i="1" dirty="0"/>
              <a:t>D</a:t>
            </a:r>
            <a:r>
              <a:rPr lang="sk-SK" i="1" baseline="-25000" dirty="0"/>
              <a:t>y</a:t>
            </a:r>
            <a:r>
              <a:rPr lang="sk-SK" dirty="0"/>
              <a:t> = </a:t>
            </a:r>
            <a:r>
              <a:rPr lang="sk-SK" i="1" dirty="0"/>
              <a:t>f</a:t>
            </a:r>
            <a:r>
              <a:rPr lang="sk-SK" baseline="-25000" dirty="0"/>
              <a:t>1</a:t>
            </a:r>
            <a:r>
              <a:rPr lang="sk-SK" dirty="0"/>
              <a:t>(</a:t>
            </a:r>
            <a:r>
              <a:rPr lang="sk-SK" i="1" dirty="0"/>
              <a:t>x</a:t>
            </a:r>
            <a:r>
              <a:rPr lang="sk-SK" dirty="0"/>
              <a:t>, </a:t>
            </a:r>
            <a:r>
              <a:rPr lang="sk-SK" i="1" dirty="0"/>
              <a:t>t</a:t>
            </a:r>
            <a:r>
              <a:rPr lang="sk-SK" dirty="0"/>
              <a:t>) + </a:t>
            </a:r>
            <a:r>
              <a:rPr lang="sk-SK" i="1" dirty="0"/>
              <a:t>f</a:t>
            </a:r>
            <a:r>
              <a:rPr lang="sk-SK" baseline="-25000" dirty="0"/>
              <a:t>2</a:t>
            </a:r>
            <a:r>
              <a:rPr lang="sk-SK" dirty="0"/>
              <a:t>(</a:t>
            </a:r>
            <a:r>
              <a:rPr lang="sk-SK" i="1" dirty="0"/>
              <a:t>x</a:t>
            </a:r>
            <a:r>
              <a:rPr lang="sk-SK" dirty="0"/>
              <a:t>, </a:t>
            </a:r>
            <a:r>
              <a:rPr lang="sk-SK" i="1" dirty="0"/>
              <a:t>t</a:t>
            </a:r>
            <a:r>
              <a:rPr lang="sk-SK" dirty="0"/>
              <a:t>) = </a:t>
            </a:r>
            <a:r>
              <a:rPr lang="sk-SK" dirty="0" smtClean="0"/>
              <a:t>2</a:t>
            </a:r>
            <a:r>
              <a:rPr lang="sk-SK" i="1" dirty="0" smtClean="0"/>
              <a:t>A</a:t>
            </a:r>
            <a:r>
              <a:rPr lang="sk-SK" dirty="0" smtClean="0"/>
              <a:t> sin </a:t>
            </a:r>
            <a:r>
              <a:rPr lang="sk-SK" i="1" dirty="0" smtClean="0"/>
              <a:t>kx </a:t>
            </a:r>
            <a:r>
              <a:rPr lang="sk-SK" dirty="0" smtClean="0"/>
              <a:t>cos </a:t>
            </a:r>
            <a:r>
              <a:rPr lang="sk-SK" i="1" dirty="0" smtClean="0"/>
              <a:t>ωt</a:t>
            </a:r>
            <a:r>
              <a:rPr lang="sk-SK" dirty="0" smtClean="0"/>
              <a:t> = [2</a:t>
            </a:r>
            <a:r>
              <a:rPr lang="sk-SK" i="1" dirty="0" smtClean="0"/>
              <a:t>A</a:t>
            </a:r>
            <a:r>
              <a:rPr lang="sk-SK" dirty="0" smtClean="0"/>
              <a:t> sin </a:t>
            </a:r>
            <a:r>
              <a:rPr lang="sk-SK" i="1" dirty="0" smtClean="0"/>
              <a:t>kx</a:t>
            </a:r>
            <a:r>
              <a:rPr lang="sk-SK" dirty="0" smtClean="0"/>
              <a:t>] cos </a:t>
            </a:r>
            <a:r>
              <a:rPr lang="sk-SK" i="1" dirty="0" smtClean="0"/>
              <a:t>ωt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16.6: Standing </a:t>
            </a:r>
            <a:r>
              <a:rPr lang="en-US" dirty="0" smtClean="0"/>
              <a:t>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9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5" y="1170432"/>
            <a:ext cx="8449616" cy="5422392"/>
          </a:xfrm>
        </p:spPr>
        <p:txBody>
          <a:bodyPr/>
          <a:lstStyle/>
          <a:p>
            <a:r>
              <a:rPr lang="en-US" sz="2400" dirty="0" smtClean="0"/>
              <a:t>At points that are nodes in a standing wave sin </a:t>
            </a:r>
            <a:r>
              <a:rPr lang="en-US" sz="2400" i="1" dirty="0" err="1" smtClean="0"/>
              <a:t>kx</a:t>
            </a:r>
            <a:r>
              <a:rPr lang="en-US" sz="2400" dirty="0" smtClean="0"/>
              <a:t> must be zero.</a:t>
            </a:r>
          </a:p>
          <a:p>
            <a:r>
              <a:rPr lang="en-US" sz="2400" dirty="0" smtClean="0"/>
              <a:t>Therefore, at these points </a:t>
            </a:r>
            <a:r>
              <a:rPr lang="en-US" sz="2400" i="1" dirty="0" err="1" smtClean="0"/>
              <a:t>kx</a:t>
            </a:r>
            <a:r>
              <a:rPr lang="en-US" sz="2400" dirty="0" smtClean="0"/>
              <a:t> = </a:t>
            </a:r>
            <a:r>
              <a:rPr lang="en-US" sz="2400" i="1" dirty="0" smtClean="0"/>
              <a:t>nπ</a:t>
            </a:r>
            <a:r>
              <a:rPr lang="en-US" sz="2400" dirty="0" smtClean="0"/>
              <a:t>, where </a:t>
            </a:r>
            <a:r>
              <a:rPr lang="en-US" sz="2400" i="1" dirty="0" smtClean="0"/>
              <a:t>n</a:t>
            </a:r>
            <a:r>
              <a:rPr lang="en-US" sz="2400" dirty="0" smtClean="0"/>
              <a:t> is a whole number.</a:t>
            </a:r>
          </a:p>
          <a:p>
            <a:r>
              <a:rPr lang="en-US" sz="2400" dirty="0" smtClean="0"/>
              <a:t>Using the definition of </a:t>
            </a:r>
            <a:r>
              <a:rPr lang="en-US" sz="2400" i="1" dirty="0" smtClean="0"/>
              <a:t>k</a:t>
            </a:r>
            <a:r>
              <a:rPr lang="en-US" sz="2400" dirty="0" smtClean="0"/>
              <a:t> = 2</a:t>
            </a:r>
            <a:r>
              <a:rPr lang="en-US" sz="2400" i="1" dirty="0" smtClean="0"/>
              <a:t>π</a:t>
            </a:r>
            <a:r>
              <a:rPr lang="en-US" sz="2400" dirty="0" smtClean="0"/>
              <a:t>/</a:t>
            </a:r>
            <a:r>
              <a:rPr lang="en-US" sz="2400" i="1" dirty="0" err="1" smtClean="0"/>
              <a:t>λ</a:t>
            </a:r>
            <a:r>
              <a:rPr lang="en-US" sz="2400" dirty="0" smtClean="0"/>
              <a:t>, we obtain</a:t>
            </a:r>
          </a:p>
          <a:p>
            <a:pPr>
              <a:lnSpc>
                <a:spcPct val="130000"/>
              </a:lnSpc>
            </a:pPr>
            <a:endParaRPr lang="en-US" sz="2400" dirty="0" smtClean="0"/>
          </a:p>
          <a:p>
            <a:r>
              <a:rPr lang="en-US" sz="2400" dirty="0" smtClean="0"/>
              <a:t>So, the nodes occur 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16.6: Standing </a:t>
            </a:r>
            <a:r>
              <a:rPr lang="en-US" dirty="0" smtClean="0"/>
              <a:t>waves</a:t>
            </a:r>
            <a:endParaRPr lang="en-US" dirty="0"/>
          </a:p>
        </p:txBody>
      </p:sp>
      <p:pic>
        <p:nvPicPr>
          <p:cNvPr id="10" name="Picture 9" descr="16_38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1821313" y="4051661"/>
            <a:ext cx="5501374" cy="279693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742850"/>
              </p:ext>
            </p:extLst>
          </p:nvPr>
        </p:nvGraphicFramePr>
        <p:xfrm>
          <a:off x="2800350" y="2406060"/>
          <a:ext cx="35433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5" name="Equation" r:id="rId5" imgW="3543300" imgH="762000" progId="Equation.DSMT4">
                  <p:embed/>
                </p:oleObj>
              </mc:Choice>
              <mc:Fallback>
                <p:oleObj name="Equation" r:id="rId5" imgW="35433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0350" y="2406060"/>
                        <a:ext cx="35433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10562"/>
              </p:ext>
            </p:extLst>
          </p:nvPr>
        </p:nvGraphicFramePr>
        <p:xfrm>
          <a:off x="3086100" y="3260135"/>
          <a:ext cx="2971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6" name="Equation" r:id="rId7" imgW="2971800" imgH="762000" progId="Equation.DSMT4">
                  <p:embed/>
                </p:oleObj>
              </mc:Choice>
              <mc:Fallback>
                <p:oleObj name="Equation" r:id="rId7" imgW="29718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6100" y="3260135"/>
                        <a:ext cx="29718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0" y="6491741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200" dirty="0">
                <a:hlinkClick r:id="rId9" action="ppaction://hlinkfile"/>
              </a:rPr>
              <a:t>file:///Users/</a:t>
            </a:r>
            <a:r>
              <a:rPr lang="en-US" sz="1200" dirty="0" err="1">
                <a:hlinkClick r:id="rId9" action="ppaction://hlinkfile"/>
              </a:rPr>
              <a:t>fraden</a:t>
            </a:r>
            <a:r>
              <a:rPr lang="en-US" sz="1200" dirty="0">
                <a:hlinkClick r:id="rId9" action="ppaction://hlinkfile"/>
              </a:rPr>
              <a:t>/Downloads/wave-on-a-</a:t>
            </a:r>
            <a:r>
              <a:rPr lang="en-US" sz="1200" dirty="0" err="1">
                <a:hlinkClick r:id="rId9" action="ppaction://hlinkfile"/>
              </a:rPr>
              <a:t>string_en.html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343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6_38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1784315" y="3621852"/>
            <a:ext cx="6346779" cy="322674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Antinodes occur when sin </a:t>
            </a:r>
            <a:r>
              <a:rPr lang="en-US" sz="2400" i="1" dirty="0" err="1" smtClean="0"/>
              <a:t>kx</a:t>
            </a:r>
            <a:r>
              <a:rPr lang="en-US" sz="2400" i="1" dirty="0" smtClean="0"/>
              <a:t> = </a:t>
            </a:r>
            <a:r>
              <a:rPr lang="en-US" sz="2400" dirty="0" smtClean="0"/>
              <a:t>±1.</a:t>
            </a:r>
          </a:p>
          <a:p>
            <a:r>
              <a:rPr lang="en-US" sz="2400" dirty="0" smtClean="0"/>
              <a:t>This requires that </a:t>
            </a:r>
            <a:r>
              <a:rPr lang="en-US" sz="2400" i="1" dirty="0" err="1" smtClean="0"/>
              <a:t>kx</a:t>
            </a:r>
            <a:r>
              <a:rPr lang="en-US" sz="2400" dirty="0" smtClean="0"/>
              <a:t> = </a:t>
            </a:r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π</a:t>
            </a:r>
            <a:r>
              <a:rPr lang="en-US" sz="2400" dirty="0" smtClean="0"/>
              <a:t>/2), where </a:t>
            </a:r>
            <a:r>
              <a:rPr lang="en-US" sz="2400" i="1" dirty="0" smtClean="0"/>
              <a:t>n</a:t>
            </a:r>
            <a:r>
              <a:rPr lang="en-US" sz="2400" dirty="0" smtClean="0"/>
              <a:t> is an odd whole number. </a:t>
            </a:r>
          </a:p>
          <a:p>
            <a:r>
              <a:rPr lang="en-US" sz="2400" dirty="0" smtClean="0"/>
              <a:t>So, the antinodes occur 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Section 16.6: Standing waves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358489"/>
              </p:ext>
            </p:extLst>
          </p:nvPr>
        </p:nvGraphicFramePr>
        <p:xfrm>
          <a:off x="3244850" y="2818166"/>
          <a:ext cx="26543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1" name="Equation" r:id="rId5" imgW="2654300" imgH="762000" progId="Equation.DSMT4">
                  <p:embed/>
                </p:oleObj>
              </mc:Choice>
              <mc:Fallback>
                <p:oleObj name="Equation" r:id="rId5" imgW="26543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44850" y="2818166"/>
                        <a:ext cx="26543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076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16.8: Energy transport in waves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123" y="1170432"/>
            <a:ext cx="5712084" cy="5422392"/>
          </a:xfrm>
        </p:spPr>
        <p:txBody>
          <a:bodyPr/>
          <a:lstStyle/>
          <a:p>
            <a:r>
              <a:rPr lang="en-US" sz="2400" dirty="0"/>
              <a:t>Let </a:t>
            </a:r>
            <a:r>
              <a:rPr lang="en-US" sz="2400" i="1" dirty="0" smtClean="0"/>
              <a:t>E</a:t>
            </a:r>
            <a:r>
              <a:rPr lang="en-US" sz="2400" i="1" baseline="-25000" dirty="0"/>
              <a:t>λ</a:t>
            </a:r>
            <a:r>
              <a:rPr lang="en-US" sz="2400" i="1" baseline="-25000" dirty="0" smtClean="0"/>
              <a:t> </a:t>
            </a:r>
            <a:r>
              <a:rPr lang="en-US" sz="2400" dirty="0" smtClean="0"/>
              <a:t>denote </a:t>
            </a:r>
            <a:r>
              <a:rPr lang="en-US" sz="2400" dirty="0"/>
              <a:t>the energy that must be supplied over a period </a:t>
            </a:r>
            <a:r>
              <a:rPr lang="en-US" sz="2400" i="1" dirty="0"/>
              <a:t>T</a:t>
            </a:r>
            <a:r>
              <a:rPr lang="en-US" sz="2400" dirty="0"/>
              <a:t> to generate a wave on a string. </a:t>
            </a:r>
          </a:p>
          <a:p>
            <a:r>
              <a:rPr lang="en-US" sz="2400" dirty="0"/>
              <a:t>Then the average power that must be supplied to generate the wave is given </a:t>
            </a:r>
            <a:r>
              <a:rPr lang="en-US" sz="2400" dirty="0" smtClean="0"/>
              <a:t>by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Using </a:t>
            </a:r>
            <a:r>
              <a:rPr lang="en-US" sz="2400" dirty="0"/>
              <a:t>the figure, we can </a:t>
            </a:r>
            <a:r>
              <a:rPr lang="en-US" sz="2400" dirty="0" smtClean="0"/>
              <a:t>show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And </a:t>
            </a:r>
            <a:r>
              <a:rPr lang="en-US" sz="2400" dirty="0"/>
              <a:t>the average power </a:t>
            </a:r>
            <a:r>
              <a:rPr lang="en-US" sz="2400" dirty="0" smtClean="0"/>
              <a:t>is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 descr="16_41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6406085" y="1275567"/>
            <a:ext cx="2428324" cy="53277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394062"/>
              </p:ext>
            </p:extLst>
          </p:nvPr>
        </p:nvGraphicFramePr>
        <p:xfrm>
          <a:off x="2057400" y="3222625"/>
          <a:ext cx="1828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2" name="Equation" r:id="rId4" imgW="1828800" imgH="787400" progId="Equation.DSMT4">
                  <p:embed/>
                </p:oleObj>
              </mc:Choice>
              <mc:Fallback>
                <p:oleObj name="Equation" r:id="rId4" imgW="1828800" imgH="787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7400" y="3222625"/>
                        <a:ext cx="18288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571494"/>
              </p:ext>
            </p:extLst>
          </p:nvPr>
        </p:nvGraphicFramePr>
        <p:xfrm>
          <a:off x="1924050" y="4683125"/>
          <a:ext cx="2095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3" name="Equation" r:id="rId6" imgW="2095500" imgH="457200" progId="Equation.DSMT4">
                  <p:embed/>
                </p:oleObj>
              </mc:Choice>
              <mc:Fallback>
                <p:oleObj name="Equation" r:id="rId6" imgW="20955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24050" y="4683125"/>
                        <a:ext cx="20955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097668"/>
              </p:ext>
            </p:extLst>
          </p:nvPr>
        </p:nvGraphicFramePr>
        <p:xfrm>
          <a:off x="1143000" y="5915025"/>
          <a:ext cx="3657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4" name="Equation" r:id="rId8" imgW="3657600" imgH="457200" progId="Equation.DSMT4">
                  <p:embed/>
                </p:oleObj>
              </mc:Choice>
              <mc:Fallback>
                <p:oleObj name="Equation" r:id="rId8" imgW="3657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3000" y="5915025"/>
                        <a:ext cx="3657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763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Concepts: Representing waves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wave</a:t>
            </a:r>
            <a:r>
              <a:rPr lang="en-US" dirty="0"/>
              <a:t> is a </a:t>
            </a:r>
            <a:r>
              <a:rPr lang="en-US" i="1" dirty="0"/>
              <a:t>disturbance</a:t>
            </a:r>
            <a:r>
              <a:rPr lang="en-US" dirty="0"/>
              <a:t> that propagates through material (the medium) or through empty space.</a:t>
            </a:r>
          </a:p>
          <a:p>
            <a:r>
              <a:rPr lang="en-US" dirty="0"/>
              <a:t>A </a:t>
            </a:r>
            <a:r>
              <a:rPr lang="en-US" b="1" dirty="0"/>
              <a:t>wave pulse</a:t>
            </a:r>
            <a:r>
              <a:rPr lang="en-US" dirty="0"/>
              <a:t> is a single isolated propagating disturbance.</a:t>
            </a:r>
          </a:p>
          <a:p>
            <a:r>
              <a:rPr lang="en-US" dirty="0"/>
              <a:t>The </a:t>
            </a:r>
            <a:r>
              <a:rPr lang="en-US" b="1" dirty="0"/>
              <a:t>wave function</a:t>
            </a:r>
            <a:r>
              <a:rPr lang="en-US" dirty="0"/>
              <a:t> represents the shape of a wave at any given instant and changes with time as the wave travels.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721544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16.1: Representing waves graphically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8228" y="1170432"/>
            <a:ext cx="6065080" cy="5422392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The motion of a wave (or a single wave pulse) is distinct from the motion of the particles in the medium that transmits the wave (or pulse). </a:t>
            </a:r>
            <a:endParaRPr lang="en-US" dirty="0"/>
          </a:p>
        </p:txBody>
      </p:sp>
      <p:pic>
        <p:nvPicPr>
          <p:cNvPr id="18" name="Picture 17" descr="16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"/>
          <a:stretch/>
        </p:blipFill>
        <p:spPr>
          <a:xfrm>
            <a:off x="5957886" y="859455"/>
            <a:ext cx="3186113" cy="5998546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53950" y="3441656"/>
            <a:ext cx="5413915" cy="1254000"/>
          </a:xfrm>
        </p:spPr>
        <p:txBody>
          <a:bodyPr/>
          <a:lstStyle/>
          <a:p>
            <a:pPr marL="457200" lvl="1" indent="0">
              <a:buNone/>
            </a:pPr>
            <a:r>
              <a:rPr lang="en-US" b="1" dirty="0" smtClean="0"/>
              <a:t>The wave speed </a:t>
            </a:r>
            <a:r>
              <a:rPr lang="en-US" b="1" i="1" dirty="0" smtClean="0"/>
              <a:t>c</a:t>
            </a:r>
            <a:r>
              <a:rPr lang="en-US" b="1" dirty="0" smtClean="0"/>
              <a:t> of a wave pulse along a string is constant.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142547" y="4782234"/>
            <a:ext cx="58832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http://</a:t>
            </a:r>
            <a:r>
              <a:rPr lang="en-US" sz="1050" dirty="0" err="1">
                <a:hlinkClick r:id="rId4"/>
              </a:rPr>
              <a:t>resource.isvr.soton.ac.uk</a:t>
            </a:r>
            <a:r>
              <a:rPr lang="en-US" sz="1050" dirty="0">
                <a:hlinkClick r:id="rId4"/>
              </a:rPr>
              <a:t>/</a:t>
            </a:r>
            <a:r>
              <a:rPr lang="en-US" sz="1050" dirty="0" err="1">
                <a:hlinkClick r:id="rId4"/>
              </a:rPr>
              <a:t>spcg</a:t>
            </a:r>
            <a:r>
              <a:rPr lang="en-US" sz="1050" dirty="0">
                <a:hlinkClick r:id="rId4"/>
              </a:rPr>
              <a:t>/tutorial/tutorial/</a:t>
            </a:r>
            <a:r>
              <a:rPr lang="en-US" sz="1050" dirty="0" err="1">
                <a:hlinkClick r:id="rId4"/>
              </a:rPr>
              <a:t>Tutorial_files</a:t>
            </a:r>
            <a:r>
              <a:rPr lang="en-US" sz="1050" dirty="0">
                <a:hlinkClick r:id="rId4"/>
              </a:rPr>
              <a:t>/Web-basics-</a:t>
            </a:r>
            <a:r>
              <a:rPr lang="en-US" sz="1050" dirty="0" err="1">
                <a:hlinkClick r:id="rId4"/>
              </a:rPr>
              <a:t>nature.htm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8642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Concepts: Representing waves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wave speed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dirty="0"/>
              <a:t> is the speed at which a wave propagates. For a mechanical wave, </a:t>
            </a:r>
            <a:r>
              <a:rPr lang="en-US" i="1" dirty="0"/>
              <a:t>c</a:t>
            </a:r>
            <a:r>
              <a:rPr lang="en-US" dirty="0"/>
              <a:t> is different from the speed </a:t>
            </a:r>
            <a:r>
              <a:rPr lang="en-US" i="1" dirty="0">
                <a:sym typeface="Symbol"/>
              </a:rPr>
              <a:t>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/>
              <a:t>the particles of the medium and is determined by the properties of the medium.</a:t>
            </a:r>
          </a:p>
          <a:p>
            <a:r>
              <a:rPr lang="en-US" dirty="0"/>
              <a:t>The </a:t>
            </a:r>
            <a:r>
              <a:rPr lang="en-US" b="1" dirty="0"/>
              <a:t>displacement</a:t>
            </a:r>
            <a:r>
              <a:rPr lang="en-US" dirty="0"/>
              <a:t>    </a:t>
            </a:r>
            <a:r>
              <a:rPr lang="en-US" dirty="0" smtClean="0"/>
              <a:t> of </a:t>
            </a:r>
            <a:r>
              <a:rPr lang="en-US" dirty="0"/>
              <a:t>any particle of a medium through which a mechanical wave travels is a vector that points from the equilibrium position of the particle to its actual position.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613419"/>
              </p:ext>
            </p:extLst>
          </p:nvPr>
        </p:nvGraphicFramePr>
        <p:xfrm>
          <a:off x="3516649" y="3713592"/>
          <a:ext cx="317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9" name="Equation" r:id="rId3" imgW="317500" imgH="381000" progId="Equation.DSMT4">
                  <p:embed/>
                </p:oleObj>
              </mc:Choice>
              <mc:Fallback>
                <p:oleObj name="Equation" r:id="rId3" imgW="3175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6649" y="3713592"/>
                        <a:ext cx="3175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066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Concepts: Representing waves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</a:t>
            </a:r>
            <a:r>
              <a:rPr lang="en-US" b="1" dirty="0"/>
              <a:t>transverse</a:t>
            </a:r>
            <a:r>
              <a:rPr lang="en-US" dirty="0"/>
              <a:t> mechanical wave, the particles of the medium move perpendicular to the direction of the pulse movement.</a:t>
            </a:r>
          </a:p>
          <a:p>
            <a:r>
              <a:rPr lang="en-US" dirty="0"/>
              <a:t>In a </a:t>
            </a:r>
            <a:r>
              <a:rPr lang="en-US" b="1" dirty="0"/>
              <a:t>longitudinal</a:t>
            </a:r>
            <a:r>
              <a:rPr lang="en-US" dirty="0"/>
              <a:t> mechanical wave, these particles move parallel to the direction of the pulse movement.</a:t>
            </a:r>
          </a:p>
          <a:p>
            <a:r>
              <a:rPr lang="en-US" dirty="0"/>
              <a:t>In a </a:t>
            </a:r>
            <a:r>
              <a:rPr lang="en-US" b="1" dirty="0"/>
              <a:t>periodic wave</a:t>
            </a:r>
            <a:r>
              <a:rPr lang="en-US" dirty="0"/>
              <a:t>, the displacement at any location in the medium is a periodic function of time.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periodic wave is </a:t>
            </a:r>
            <a:r>
              <a:rPr lang="en-US" b="1" dirty="0"/>
              <a:t>harmonic</a:t>
            </a:r>
            <a:r>
              <a:rPr lang="en-US" dirty="0"/>
              <a:t> when the particle displacement can </a:t>
            </a:r>
            <a:r>
              <a:rPr lang="en-US" dirty="0" smtClean="0"/>
              <a:t>be represented </a:t>
            </a:r>
            <a:r>
              <a:rPr lang="en-US" dirty="0"/>
              <a:t>by a sinusoidally varying function of space and time.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924415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AF2A42"/>
                </a:solidFill>
              </a:rPr>
              <a:t>Quantitative Tools: Representing waves</a:t>
            </a:r>
            <a:endParaRPr lang="en-US" dirty="0">
              <a:solidFill>
                <a:srgbClr val="AF2A4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AF2A42"/>
              </a:buClr>
            </a:pPr>
            <a:r>
              <a:rPr lang="en-US" sz="2400" dirty="0"/>
              <a:t>If a wave travels in the </a:t>
            </a:r>
            <a:r>
              <a:rPr lang="en-US" sz="2400" i="1" dirty="0"/>
              <a:t>x</a:t>
            </a:r>
            <a:r>
              <a:rPr lang="en-US" sz="2400" dirty="0"/>
              <a:t> direction with speed </a:t>
            </a:r>
            <a:r>
              <a:rPr lang="en-US" sz="2400" i="1" dirty="0"/>
              <a:t>c</a:t>
            </a:r>
            <a:r>
              <a:rPr lang="en-US" sz="2400" dirty="0"/>
              <a:t> and </a:t>
            </a:r>
            <a:r>
              <a:rPr lang="en-US" sz="2400" i="1" dirty="0"/>
              <a:t>f</a:t>
            </a:r>
            <a:r>
              <a:rPr lang="en-US" sz="2400" dirty="0"/>
              <a:t> (</a:t>
            </a:r>
            <a:r>
              <a:rPr lang="en-US" sz="2400" i="1" dirty="0"/>
              <a:t>x</a:t>
            </a:r>
            <a:r>
              <a:rPr lang="en-US" sz="2400" dirty="0"/>
              <a:t>) </a:t>
            </a:r>
            <a:r>
              <a:rPr lang="en-US" sz="2400" dirty="0" smtClean="0"/>
              <a:t>describes the </a:t>
            </a:r>
            <a:r>
              <a:rPr lang="en-US" sz="2400" dirty="0"/>
              <a:t>form (shape) of the wave, then the </a:t>
            </a:r>
            <a:r>
              <a:rPr lang="en-US" sz="2400" i="1" dirty="0"/>
              <a:t>y</a:t>
            </a:r>
            <a:r>
              <a:rPr lang="en-US" sz="2400" dirty="0"/>
              <a:t> component </a:t>
            </a:r>
            <a:r>
              <a:rPr lang="en-US" sz="2400" i="1" dirty="0"/>
              <a:t>D</a:t>
            </a:r>
            <a:r>
              <a:rPr lang="en-US" sz="2400" i="1" baseline="-25000" dirty="0"/>
              <a:t>y</a:t>
            </a:r>
            <a:r>
              <a:rPr lang="en-US" sz="2400" dirty="0"/>
              <a:t> of the displacement of a particle </a:t>
            </a:r>
            <a:r>
              <a:rPr lang="en-US" sz="2400" dirty="0" smtClean="0"/>
              <a:t>of the </a:t>
            </a:r>
            <a:r>
              <a:rPr lang="en-US" sz="2400" dirty="0"/>
              <a:t>medium </a:t>
            </a:r>
            <a:r>
              <a:rPr lang="en-US" sz="2400" dirty="0" smtClean="0"/>
              <a:t>is</a:t>
            </a:r>
          </a:p>
          <a:p>
            <a:pPr marL="344488" indent="0" algn="ctr">
              <a:buClr>
                <a:srgbClr val="AF2A42"/>
              </a:buClr>
              <a:buNone/>
            </a:pPr>
            <a:r>
              <a:rPr lang="en-US" sz="2400" i="1" dirty="0" smtClean="0"/>
              <a:t>D</a:t>
            </a:r>
            <a:r>
              <a:rPr lang="en-US" sz="2400" i="1" baseline="-25000" dirty="0" smtClean="0"/>
              <a:t>y</a:t>
            </a:r>
            <a:r>
              <a:rPr lang="en-US" sz="2400" dirty="0" smtClean="0"/>
              <a:t> = </a:t>
            </a:r>
            <a:r>
              <a:rPr lang="en-US" sz="2400" i="1" dirty="0" smtClean="0"/>
              <a:t>f</a:t>
            </a:r>
            <a:r>
              <a:rPr lang="en-US" sz="2400" dirty="0" smtClean="0"/>
              <a:t> (</a:t>
            </a:r>
            <a:r>
              <a:rPr lang="en-US" sz="2400" i="1" dirty="0" smtClean="0"/>
              <a:t>x</a:t>
            </a:r>
            <a:r>
              <a:rPr lang="en-US" sz="2400" dirty="0" smtClean="0"/>
              <a:t> – </a:t>
            </a:r>
            <a:r>
              <a:rPr lang="en-US" sz="2400" i="1" dirty="0" smtClean="0"/>
              <a:t>ct</a:t>
            </a:r>
            <a:r>
              <a:rPr lang="en-US" sz="2400" dirty="0" smtClean="0"/>
              <a:t>)</a:t>
            </a:r>
          </a:p>
          <a:p>
            <a:pPr marL="344488" indent="0">
              <a:buClr>
                <a:srgbClr val="AF2A42"/>
              </a:buClr>
              <a:buNone/>
            </a:pPr>
            <a:r>
              <a:rPr lang="en-US" sz="2400" dirty="0" smtClean="0"/>
              <a:t>if the wave travels in the positive </a:t>
            </a:r>
            <a:r>
              <a:rPr lang="en-US" sz="2400" i="1" dirty="0" smtClean="0"/>
              <a:t>x</a:t>
            </a:r>
            <a:r>
              <a:rPr lang="en-US" sz="2400" dirty="0" smtClean="0"/>
              <a:t> direction and</a:t>
            </a:r>
          </a:p>
          <a:p>
            <a:pPr marL="0" indent="0" algn="ctr">
              <a:buClr>
                <a:srgbClr val="AF2A42"/>
              </a:buClr>
              <a:buNone/>
            </a:pPr>
            <a:r>
              <a:rPr lang="en-US" sz="2400" i="1" dirty="0" smtClean="0"/>
              <a:t>D</a:t>
            </a:r>
            <a:r>
              <a:rPr lang="en-US" sz="2400" i="1" baseline="-25000" dirty="0" smtClean="0"/>
              <a:t>y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i="1" dirty="0"/>
              <a:t>f</a:t>
            </a:r>
            <a:r>
              <a:rPr lang="en-US" sz="2400" dirty="0"/>
              <a:t> (</a:t>
            </a:r>
            <a:r>
              <a:rPr lang="en-US" sz="2400" i="1" dirty="0"/>
              <a:t>x</a:t>
            </a:r>
            <a:r>
              <a:rPr lang="en-US" sz="2400" dirty="0"/>
              <a:t> </a:t>
            </a:r>
            <a:r>
              <a:rPr lang="en-US" sz="2400" dirty="0" smtClean="0"/>
              <a:t>+ </a:t>
            </a:r>
            <a:r>
              <a:rPr lang="en-US" sz="2400" i="1" dirty="0"/>
              <a:t>ct</a:t>
            </a:r>
            <a:r>
              <a:rPr lang="en-US" sz="2400" dirty="0" smtClean="0"/>
              <a:t>)</a:t>
            </a:r>
          </a:p>
          <a:p>
            <a:pPr marL="344488" indent="0">
              <a:lnSpc>
                <a:spcPct val="130000"/>
              </a:lnSpc>
              <a:buClr>
                <a:srgbClr val="AF2A42"/>
              </a:buClr>
              <a:buNone/>
            </a:pPr>
            <a:r>
              <a:rPr lang="en-US" sz="2400" dirty="0" smtClean="0"/>
              <a:t>if </a:t>
            </a:r>
            <a:r>
              <a:rPr lang="en-US" sz="2400" dirty="0"/>
              <a:t>the wave travels in the negative </a:t>
            </a:r>
            <a:r>
              <a:rPr lang="en-US" sz="2400" i="1" dirty="0"/>
              <a:t>x</a:t>
            </a:r>
            <a:r>
              <a:rPr lang="en-US" sz="2400" dirty="0"/>
              <a:t> direction</a:t>
            </a:r>
            <a:r>
              <a:rPr lang="en-US" sz="2400" dirty="0" smtClean="0"/>
              <a:t>.</a:t>
            </a:r>
          </a:p>
          <a:p>
            <a:pPr>
              <a:buClr>
                <a:srgbClr val="AF2A42"/>
              </a:buClr>
            </a:pPr>
            <a:r>
              <a:rPr lang="en-US" sz="2400" dirty="0" smtClean="0"/>
              <a:t>The </a:t>
            </a:r>
            <a:r>
              <a:rPr lang="en-US" sz="2400" b="1" dirty="0" smtClean="0"/>
              <a:t>wavelength</a:t>
            </a:r>
            <a:r>
              <a:rPr lang="en-US" sz="2400" dirty="0" smtClean="0"/>
              <a:t> </a:t>
            </a:r>
            <a:r>
              <a:rPr lang="en-US" sz="2400" i="1" dirty="0" smtClean="0"/>
              <a:t>λ</a:t>
            </a:r>
            <a:r>
              <a:rPr lang="en-US" sz="2400" dirty="0" smtClean="0"/>
              <a:t> of a periodic wave is the minimum distance over which the wave repeats itself.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528418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AF2A42"/>
                </a:solidFill>
              </a:rPr>
              <a:t>Quantitative Tools: Representing waves</a:t>
            </a:r>
            <a:endParaRPr lang="en-US" dirty="0">
              <a:solidFill>
                <a:srgbClr val="AF2A4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D0044"/>
              </a:buClr>
            </a:pPr>
            <a:r>
              <a:rPr lang="en-US" sz="2400" dirty="0"/>
              <a:t>For a periodic wave of period </a:t>
            </a:r>
            <a:r>
              <a:rPr lang="en-US" sz="2400" i="1" dirty="0"/>
              <a:t>T</a:t>
            </a:r>
            <a:r>
              <a:rPr lang="en-US" sz="2400" dirty="0"/>
              <a:t>, frequency </a:t>
            </a:r>
            <a:r>
              <a:rPr lang="en-US" sz="2400" i="1" dirty="0"/>
              <a:t>f</a:t>
            </a:r>
            <a:r>
              <a:rPr lang="en-US" sz="2400" dirty="0"/>
              <a:t>, and speed </a:t>
            </a:r>
            <a:r>
              <a:rPr lang="en-US" sz="2400" i="1" dirty="0"/>
              <a:t>c</a:t>
            </a:r>
            <a:r>
              <a:rPr lang="en-US" sz="2400" dirty="0"/>
              <a:t>, the </a:t>
            </a:r>
            <a:r>
              <a:rPr lang="en-US" sz="2400" b="1" dirty="0"/>
              <a:t>wave number</a:t>
            </a:r>
            <a:r>
              <a:rPr lang="en-US" sz="2400" dirty="0"/>
              <a:t> </a:t>
            </a:r>
            <a:r>
              <a:rPr lang="en-US" sz="2400" i="1" dirty="0"/>
              <a:t>k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buClr>
                <a:srgbClr val="CD0044"/>
              </a:buClr>
            </a:pPr>
            <a:r>
              <a:rPr lang="en-US" sz="2400" dirty="0" smtClean="0"/>
              <a:t>The </a:t>
            </a:r>
            <a:r>
              <a:rPr lang="en-US" sz="2400" dirty="0"/>
              <a:t>wavelength </a:t>
            </a:r>
            <a:r>
              <a:rPr lang="en-US" sz="2400" i="1" dirty="0"/>
              <a:t>λ</a:t>
            </a:r>
            <a:r>
              <a:rPr lang="en-US" sz="2400" dirty="0" smtClean="0"/>
              <a:t> is</a:t>
            </a:r>
          </a:p>
          <a:p>
            <a:pPr marL="0" indent="0" algn="ctr">
              <a:buClr>
                <a:srgbClr val="CD0044"/>
              </a:buClr>
              <a:buNone/>
            </a:pPr>
            <a:r>
              <a:rPr lang="en-US" sz="2400" i="1" dirty="0" smtClean="0"/>
              <a:t>λ</a:t>
            </a:r>
            <a:r>
              <a:rPr lang="en-US" sz="2400" dirty="0" smtClean="0"/>
              <a:t> =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cT</a:t>
            </a:r>
            <a:r>
              <a:rPr lang="en-US" sz="2400" i="1" dirty="0" smtClean="0"/>
              <a:t>,</a:t>
            </a:r>
          </a:p>
          <a:p>
            <a:pPr>
              <a:buClr>
                <a:srgbClr val="CD0044"/>
              </a:buClr>
            </a:pPr>
            <a:r>
              <a:rPr lang="en-US" sz="2400" dirty="0" smtClean="0"/>
              <a:t>The </a:t>
            </a:r>
            <a:r>
              <a:rPr lang="en-US" sz="2400" dirty="0"/>
              <a:t>angular frequency </a:t>
            </a:r>
            <a:r>
              <a:rPr lang="en-US" sz="2400" i="1" dirty="0"/>
              <a:t>ω</a:t>
            </a:r>
            <a:r>
              <a:rPr lang="en-US" sz="2400" dirty="0" smtClean="0"/>
              <a:t> is</a:t>
            </a:r>
            <a:endParaRPr lang="en-US" sz="2400" dirty="0"/>
          </a:p>
          <a:p>
            <a:pPr>
              <a:buClr>
                <a:srgbClr val="CD0044"/>
              </a:buClr>
            </a:pPr>
            <a:endParaRPr lang="en-US" sz="2400" dirty="0" smtClean="0"/>
          </a:p>
          <a:p>
            <a:pPr>
              <a:buClr>
                <a:srgbClr val="CD0044"/>
              </a:buClr>
            </a:pPr>
            <a:endParaRPr lang="en-US" sz="2400" dirty="0"/>
          </a:p>
          <a:p>
            <a:pPr>
              <a:buClr>
                <a:srgbClr val="CD0044"/>
              </a:buClr>
            </a:pPr>
            <a:r>
              <a:rPr lang="en-US" sz="2400" dirty="0" smtClean="0"/>
              <a:t>The </a:t>
            </a:r>
            <a:r>
              <a:rPr lang="en-US" sz="2400" dirty="0"/>
              <a:t>wave speed </a:t>
            </a:r>
            <a:r>
              <a:rPr lang="en-US" sz="2400" dirty="0" smtClean="0"/>
              <a:t>is</a:t>
            </a:r>
          </a:p>
          <a:p>
            <a:pPr marL="0" indent="0" algn="ctr">
              <a:buClr>
                <a:srgbClr val="CD0044"/>
              </a:buClr>
              <a:buNone/>
            </a:pPr>
            <a:r>
              <a:rPr lang="en-US" sz="2400" dirty="0" smtClean="0"/>
              <a:t>c = </a:t>
            </a:r>
            <a:r>
              <a:rPr lang="en-US" sz="2400" i="1" dirty="0" err="1" smtClean="0"/>
              <a:t>λf</a:t>
            </a:r>
            <a:r>
              <a:rPr lang="en-US" sz="2400" i="1" dirty="0" smtClean="0"/>
              <a:t>.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330716"/>
              </p:ext>
            </p:extLst>
          </p:nvPr>
        </p:nvGraphicFramePr>
        <p:xfrm>
          <a:off x="4083050" y="2589213"/>
          <a:ext cx="977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6" name="Equation" r:id="rId3" imgW="977900" imgH="762000" progId="Equation.3">
                  <p:embed/>
                </p:oleObj>
              </mc:Choice>
              <mc:Fallback>
                <p:oleObj name="Equation" r:id="rId3" imgW="9779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3050" y="2589213"/>
                        <a:ext cx="9779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761157"/>
              </p:ext>
            </p:extLst>
          </p:nvPr>
        </p:nvGraphicFramePr>
        <p:xfrm>
          <a:off x="4038600" y="4776788"/>
          <a:ext cx="1066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7" name="Equation" r:id="rId5" imgW="1066800" imgH="762000" progId="Equation.DSMT4">
                  <p:embed/>
                </p:oleObj>
              </mc:Choice>
              <mc:Fallback>
                <p:oleObj name="Equation" r:id="rId5" imgW="10668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8600" y="4776788"/>
                        <a:ext cx="10668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23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AF2A42"/>
                </a:solidFill>
              </a:rPr>
              <a:t>Quantitative Tools: Representing waves</a:t>
            </a:r>
            <a:endParaRPr lang="en-US" dirty="0">
              <a:solidFill>
                <a:srgbClr val="AF2A4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AF2A42"/>
              </a:buClr>
            </a:pPr>
            <a:r>
              <a:rPr lang="en-US" dirty="0"/>
              <a:t>For a transverse harmonic wave of amplitude </a:t>
            </a:r>
            <a:r>
              <a:rPr lang="en-US" i="1" dirty="0"/>
              <a:t>A</a:t>
            </a:r>
            <a:r>
              <a:rPr lang="en-US" dirty="0"/>
              <a:t> and initial phase </a:t>
            </a:r>
            <a:r>
              <a:rPr lang="en-US" i="1" dirty="0"/>
              <a:t>ϕ</a:t>
            </a:r>
            <a:r>
              <a:rPr lang="en-US" baseline="-25000" dirty="0" smtClean="0"/>
              <a:t>i</a:t>
            </a:r>
            <a:r>
              <a:rPr lang="en-US" dirty="0" smtClean="0"/>
              <a:t> </a:t>
            </a:r>
            <a:r>
              <a:rPr lang="en-US" dirty="0"/>
              <a:t>traveling in the positive </a:t>
            </a:r>
            <a:r>
              <a:rPr lang="en-US" i="1" dirty="0"/>
              <a:t>x</a:t>
            </a:r>
            <a:r>
              <a:rPr lang="en-US" dirty="0"/>
              <a:t> direction, </a:t>
            </a:r>
            <a:r>
              <a:rPr lang="en-US" dirty="0" smtClean="0"/>
              <a:t>the </a:t>
            </a:r>
            <a:r>
              <a:rPr lang="en-US" i="1" dirty="0" smtClean="0"/>
              <a:t>y</a:t>
            </a:r>
            <a:r>
              <a:rPr lang="en-US" dirty="0" smtClean="0"/>
              <a:t> </a:t>
            </a:r>
            <a:r>
              <a:rPr lang="en-US" dirty="0"/>
              <a:t>component </a:t>
            </a:r>
            <a:r>
              <a:rPr lang="en-US" i="1" dirty="0"/>
              <a:t>D</a:t>
            </a:r>
            <a:r>
              <a:rPr lang="en-US" i="1" baseline="-25000" dirty="0"/>
              <a:t>y</a:t>
            </a:r>
            <a:r>
              <a:rPr lang="en-US" dirty="0"/>
              <a:t> of the displacement of a particle of the medium </a:t>
            </a:r>
            <a:r>
              <a:rPr lang="en-US" dirty="0" smtClean="0"/>
              <a:t>is</a:t>
            </a:r>
          </a:p>
          <a:p>
            <a:pPr marL="0" indent="0" algn="ctr">
              <a:buClr>
                <a:srgbClr val="AF2A42"/>
              </a:buClr>
              <a:buNone/>
            </a:pPr>
            <a:r>
              <a:rPr lang="sk-SK" i="1" dirty="0" smtClean="0"/>
              <a:t>D</a:t>
            </a:r>
            <a:r>
              <a:rPr lang="sk-SK" i="1" baseline="-25000" dirty="0" smtClean="0"/>
              <a:t>y</a:t>
            </a:r>
            <a:r>
              <a:rPr lang="sk-SK" i="1" dirty="0" smtClean="0"/>
              <a:t> =</a:t>
            </a:r>
            <a:r>
              <a:rPr lang="sk-SK" baseline="-25000" dirty="0" smtClean="0"/>
              <a:t> </a:t>
            </a:r>
            <a:r>
              <a:rPr lang="sk-SK" i="1" dirty="0" smtClean="0"/>
              <a:t>f</a:t>
            </a:r>
            <a:r>
              <a:rPr lang="sk-SK" dirty="0" smtClean="0"/>
              <a:t> </a:t>
            </a:r>
            <a:r>
              <a:rPr lang="sk-SK" dirty="0"/>
              <a:t>(</a:t>
            </a:r>
            <a:r>
              <a:rPr lang="sk-SK" i="1" dirty="0"/>
              <a:t>x</a:t>
            </a:r>
            <a:r>
              <a:rPr lang="sk-SK" dirty="0"/>
              <a:t>, </a:t>
            </a:r>
            <a:r>
              <a:rPr lang="sk-SK" i="1" dirty="0"/>
              <a:t>t</a:t>
            </a:r>
            <a:r>
              <a:rPr lang="sk-SK" dirty="0" smtClean="0"/>
              <a:t>) = </a:t>
            </a:r>
            <a:r>
              <a:rPr lang="sk-SK" i="1" dirty="0" smtClean="0"/>
              <a:t>A</a:t>
            </a:r>
            <a:r>
              <a:rPr lang="sk-SK" dirty="0" smtClean="0"/>
              <a:t> </a:t>
            </a:r>
            <a:r>
              <a:rPr lang="sk-SK" dirty="0"/>
              <a:t>sin(</a:t>
            </a:r>
            <a:r>
              <a:rPr lang="sk-SK" i="1" dirty="0" smtClean="0"/>
              <a:t>kx</a:t>
            </a:r>
            <a:r>
              <a:rPr lang="sk-SK" dirty="0" smtClean="0"/>
              <a:t> – </a:t>
            </a:r>
            <a:r>
              <a:rPr lang="el-GR" i="1" dirty="0" smtClean="0"/>
              <a:t>ω</a:t>
            </a:r>
            <a:r>
              <a:rPr lang="sk-SK" i="1" dirty="0" smtClean="0"/>
              <a:t>t </a:t>
            </a:r>
            <a:r>
              <a:rPr lang="sk-SK" dirty="0" smtClean="0"/>
              <a:t>+ </a:t>
            </a:r>
            <a:r>
              <a:rPr lang="en-US" i="1" dirty="0"/>
              <a:t>ϕ</a:t>
            </a:r>
            <a:r>
              <a:rPr lang="sk-SK" baseline="-25000" dirty="0" smtClean="0"/>
              <a:t>i</a:t>
            </a:r>
            <a:r>
              <a:rPr lang="sk-SK" dirty="0" smtClean="0"/>
              <a:t>).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93293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Concepts: Combining waves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124" y="1874520"/>
            <a:ext cx="8323381" cy="4718304"/>
          </a:xfrm>
        </p:spPr>
        <p:txBody>
          <a:bodyPr/>
          <a:lstStyle/>
          <a:p>
            <a:r>
              <a:rPr lang="en-US" sz="2400" b="1" dirty="0"/>
              <a:t>Superposition of waves:</a:t>
            </a:r>
            <a:r>
              <a:rPr lang="en-US" sz="2400" dirty="0"/>
              <a:t> The resultant displacement of two or more overlapping waves is the algebraic sum of the displacements of the individual waves.</a:t>
            </a:r>
          </a:p>
          <a:p>
            <a:r>
              <a:rPr lang="en-US" sz="2400" b="1" dirty="0"/>
              <a:t>Interference</a:t>
            </a:r>
            <a:r>
              <a:rPr lang="en-US" sz="2400" dirty="0"/>
              <a:t> occurs when two waves overlap. The interference is </a:t>
            </a:r>
            <a:r>
              <a:rPr lang="en-US" sz="2400" i="1" dirty="0"/>
              <a:t>constructive</a:t>
            </a:r>
            <a:r>
              <a:rPr lang="en-US" sz="2400" dirty="0"/>
              <a:t> when the displacements due to the two waves are in the same direction and </a:t>
            </a:r>
            <a:r>
              <a:rPr lang="en-US" sz="2400" i="1" dirty="0"/>
              <a:t>destructive</a:t>
            </a:r>
            <a:r>
              <a:rPr lang="en-US" sz="2400" dirty="0"/>
              <a:t> when the displacements are in opposite directions.</a:t>
            </a:r>
          </a:p>
          <a:p>
            <a:r>
              <a:rPr lang="en-US" sz="2400" dirty="0"/>
              <a:t>If the displacement at a point in space remains zero as a wave travels through, that point is a </a:t>
            </a:r>
            <a:r>
              <a:rPr lang="en-US" sz="2400" b="1" dirty="0"/>
              <a:t>node.</a:t>
            </a:r>
            <a:r>
              <a:rPr lang="en-US" sz="2400" dirty="0"/>
              <a:t> The displacement at other points typically varies with time. If the displacement at a point in space varies over the greatest range as a wave travels through, that point is an </a:t>
            </a:r>
            <a:r>
              <a:rPr lang="en-US" sz="2400" b="1" dirty="0"/>
              <a:t>antinode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90946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Concepts: Combining waves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When a wave pulse (the </a:t>
            </a:r>
            <a:r>
              <a:rPr lang="en-US" sz="2400" i="1" dirty="0"/>
              <a:t>incident</a:t>
            </a:r>
            <a:r>
              <a:rPr lang="en-US" sz="2400" dirty="0"/>
              <a:t> wave) reaches a boundary where the transmitting medium ends, the pulse is </a:t>
            </a:r>
            <a:r>
              <a:rPr lang="en-US" sz="2400" i="1" dirty="0"/>
              <a:t>reflected</a:t>
            </a:r>
            <a:r>
              <a:rPr lang="en-US" sz="2400" dirty="0"/>
              <a:t>, which means it reverses its direction.</a:t>
            </a:r>
          </a:p>
          <a:p>
            <a:r>
              <a:rPr lang="en-US" sz="2400" dirty="0"/>
              <a:t>When a wave pulse is reflected from a fixed boundary, the reflected pulse is </a:t>
            </a:r>
            <a:r>
              <a:rPr lang="en-US" sz="2400" i="1" dirty="0"/>
              <a:t>inverted</a:t>
            </a:r>
            <a:r>
              <a:rPr lang="en-US" sz="2400" dirty="0"/>
              <a:t> relative to the incident pulse. When the reflection is from a boundary that is free to move, the reflected pulse is not inverted.</a:t>
            </a:r>
          </a:p>
          <a:p>
            <a:r>
              <a:rPr lang="en-US" sz="2400" dirty="0"/>
              <a:t>A </a:t>
            </a:r>
            <a:r>
              <a:rPr lang="en-US" sz="2400" b="1" dirty="0"/>
              <a:t>standing wave</a:t>
            </a:r>
            <a:r>
              <a:rPr lang="en-US" sz="2400" dirty="0"/>
              <a:t> is a pulsating stationary pattern caused by the interference of harmonic waves of equal amplitude and wavelengths traveling in opposite directions.</a:t>
            </a:r>
          </a:p>
        </p:txBody>
      </p:sp>
    </p:spTree>
    <p:extLst>
      <p:ext uri="{BB962C8B-B14F-4D97-AF65-F5344CB8AC3E}">
        <p14:creationId xmlns:p14="http://schemas.microsoft.com/office/powerpoint/2010/main" val="81922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Tools: Combining waves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If two harmonic waves of equal wavelength </a:t>
            </a:r>
            <a:r>
              <a:rPr lang="en-US" sz="2400" i="1" dirty="0"/>
              <a:t>λ</a:t>
            </a:r>
            <a:r>
              <a:rPr lang="en-US" sz="2400" dirty="0" smtClean="0"/>
              <a:t> </a:t>
            </a:r>
            <a:r>
              <a:rPr lang="en-US" sz="2400" dirty="0"/>
              <a:t>and equal amplitude </a:t>
            </a:r>
            <a:r>
              <a:rPr lang="en-US" sz="2400" i="1" dirty="0"/>
              <a:t>A</a:t>
            </a:r>
            <a:r>
              <a:rPr lang="en-US" sz="2400" dirty="0"/>
              <a:t> travel in opposite directions on a string, they produce a standing wave. The </a:t>
            </a:r>
            <a:r>
              <a:rPr lang="en-US" sz="2400" i="1" dirty="0"/>
              <a:t>y</a:t>
            </a:r>
            <a:r>
              <a:rPr lang="en-US" sz="2400" dirty="0"/>
              <a:t> component </a:t>
            </a:r>
            <a:r>
              <a:rPr lang="en-US" sz="2400" i="1" dirty="0"/>
              <a:t>D</a:t>
            </a:r>
            <a:r>
              <a:rPr lang="en-US" sz="2400" i="1" baseline="-25000" dirty="0"/>
              <a:t>y</a:t>
            </a:r>
            <a:r>
              <a:rPr lang="en-US" sz="2400" dirty="0"/>
              <a:t> of the string displacement at any position </a:t>
            </a:r>
            <a:r>
              <a:rPr lang="en-US" sz="2400" i="1" dirty="0"/>
              <a:t>x</a:t>
            </a:r>
            <a:r>
              <a:rPr lang="en-US" sz="2400" dirty="0"/>
              <a:t> along the string is given </a:t>
            </a:r>
            <a:r>
              <a:rPr lang="en-US" sz="2400" dirty="0" smtClean="0"/>
              <a:t>by</a:t>
            </a:r>
          </a:p>
          <a:p>
            <a:pPr marL="0" indent="0" algn="ctr">
              <a:buNone/>
            </a:pPr>
            <a:r>
              <a:rPr lang="es-ES_tradnl" sz="2400" i="1" dirty="0" smtClean="0"/>
              <a:t>D</a:t>
            </a:r>
            <a:r>
              <a:rPr lang="es-ES_tradnl" sz="2400" i="1" baseline="-25000" dirty="0" smtClean="0"/>
              <a:t>y</a:t>
            </a:r>
            <a:r>
              <a:rPr lang="es-ES_tradnl" sz="2400" dirty="0" smtClean="0"/>
              <a:t> = 2</a:t>
            </a:r>
            <a:r>
              <a:rPr lang="es-ES_tradnl" sz="2400" i="1" dirty="0" smtClean="0"/>
              <a:t>A</a:t>
            </a:r>
            <a:r>
              <a:rPr lang="es-ES_tradnl" sz="2400" dirty="0" smtClean="0"/>
              <a:t> </a:t>
            </a:r>
            <a:r>
              <a:rPr lang="es-ES_tradnl" sz="2400" dirty="0"/>
              <a:t>sin </a:t>
            </a:r>
            <a:r>
              <a:rPr lang="es-ES_tradnl" sz="2400" i="1" dirty="0"/>
              <a:t>kx</a:t>
            </a:r>
            <a:r>
              <a:rPr lang="es-ES_tradnl" sz="2400" dirty="0"/>
              <a:t> cos </a:t>
            </a:r>
            <a:r>
              <a:rPr lang="en-US" sz="2400" i="1" dirty="0" smtClean="0"/>
              <a:t>ω</a:t>
            </a:r>
            <a:r>
              <a:rPr lang="es-ES_tradnl" sz="2400" dirty="0" smtClean="0"/>
              <a:t>t.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nodes occur </a:t>
            </a:r>
            <a:r>
              <a:rPr lang="en-US" sz="2400" dirty="0" smtClean="0"/>
              <a:t>at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antinodes occur at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356427"/>
              </p:ext>
            </p:extLst>
          </p:nvPr>
        </p:nvGraphicFramePr>
        <p:xfrm>
          <a:off x="3016250" y="4352925"/>
          <a:ext cx="3111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8" name="Equation" r:id="rId3" imgW="3111500" imgH="762000" progId="Equation.DSMT4">
                  <p:embed/>
                </p:oleObj>
              </mc:Choice>
              <mc:Fallback>
                <p:oleObj name="Equation" r:id="rId3" imgW="31115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6250" y="4352925"/>
                        <a:ext cx="31115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864025"/>
              </p:ext>
            </p:extLst>
          </p:nvPr>
        </p:nvGraphicFramePr>
        <p:xfrm>
          <a:off x="3079750" y="5718175"/>
          <a:ext cx="2984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9" name="Equation" r:id="rId5" imgW="2984500" imgH="762000" progId="Equation.DSMT4">
                  <p:embed/>
                </p:oleObj>
              </mc:Choice>
              <mc:Fallback>
                <p:oleObj name="Equation" r:id="rId5" imgW="29845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79750" y="5718175"/>
                        <a:ext cx="29845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72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Tools: Waves on a string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uniform string of mass </a:t>
            </a:r>
            <a:r>
              <a:rPr lang="en-US" i="1" dirty="0" smtClean="0"/>
              <a:t>m</a:t>
            </a:r>
            <a:r>
              <a:rPr lang="en-US" dirty="0" smtClean="0"/>
              <a:t> and length </a:t>
            </a:r>
            <a:r>
              <a:rPr lang="en-US" i="1" dirty="0" smtClean="0"/>
              <a:t>ℓ</a:t>
            </a:r>
            <a:r>
              <a:rPr lang="en-US" dirty="0" smtClean="0"/>
              <a:t>, the </a:t>
            </a:r>
            <a:r>
              <a:rPr lang="en-US" b="1" dirty="0" smtClean="0"/>
              <a:t>linear mass density</a:t>
            </a:r>
            <a:r>
              <a:rPr lang="en-US" dirty="0" smtClean="0"/>
              <a:t> </a:t>
            </a:r>
            <a:r>
              <a:rPr lang="el-GR" i="1" dirty="0" smtClean="0"/>
              <a:t>μ</a:t>
            </a:r>
            <a:r>
              <a:rPr lang="en-US" dirty="0" smtClean="0"/>
              <a:t> (mass per unit length) is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speed of a wave on a string under tension    </a:t>
            </a:r>
            <a:r>
              <a:rPr lang="en-US" i="1" dirty="0" smtClean="0"/>
              <a:t> </a:t>
            </a:r>
            <a:r>
              <a:rPr lang="en-US" dirty="0" smtClean="0"/>
              <a:t>is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Chapter 16: Summary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539219"/>
              </p:ext>
            </p:extLst>
          </p:nvPr>
        </p:nvGraphicFramePr>
        <p:xfrm>
          <a:off x="4064000" y="2867025"/>
          <a:ext cx="10160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" name="Equation" r:id="rId3" imgW="1016000" imgH="876300" progId="Equation.DSMT4">
                  <p:embed/>
                </p:oleObj>
              </mc:Choice>
              <mc:Fallback>
                <p:oleObj name="Equation" r:id="rId3" imgW="1016000" imgH="876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4000" y="2867025"/>
                        <a:ext cx="10160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creen shot 2014-08-27 at 10.16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30" y="3979007"/>
            <a:ext cx="312454" cy="258645"/>
          </a:xfrm>
          <a:prstGeom prst="rect">
            <a:avLst/>
          </a:prstGeom>
        </p:spPr>
      </p:pic>
      <p:pic>
        <p:nvPicPr>
          <p:cNvPr id="12" name="Picture 11" descr="Screen shot 2014-08-27 at 10.16.1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45" y="5004785"/>
            <a:ext cx="1115111" cy="7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6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F2A42"/>
                </a:solidFill>
              </a:rPr>
              <a:t>Quantitative Tools: Waves on a string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AF2A42"/>
              </a:buClr>
            </a:pPr>
            <a:r>
              <a:rPr lang="en-US" dirty="0" smtClean="0"/>
              <a:t>The </a:t>
            </a:r>
            <a:r>
              <a:rPr lang="en-US" dirty="0"/>
              <a:t>average power </a:t>
            </a:r>
            <a:r>
              <a:rPr lang="en-US" i="1" dirty="0"/>
              <a:t>P</a:t>
            </a:r>
            <a:r>
              <a:rPr lang="en-US" baseline="-25000" dirty="0"/>
              <a:t>av</a:t>
            </a:r>
            <a:r>
              <a:rPr lang="en-US" dirty="0"/>
              <a:t> that must be supplied to generate a wave of period </a:t>
            </a:r>
            <a:r>
              <a:rPr lang="en-US" i="1" dirty="0"/>
              <a:t>T</a:t>
            </a:r>
            <a:r>
              <a:rPr lang="en-US" dirty="0"/>
              <a:t> </a:t>
            </a:r>
            <a:r>
              <a:rPr lang="en-US" dirty="0" smtClean="0"/>
              <a:t>is</a:t>
            </a:r>
            <a:endParaRPr lang="en-US" dirty="0"/>
          </a:p>
          <a:p>
            <a:pPr marL="0" indent="0">
              <a:buClr>
                <a:srgbClr val="AF2A42"/>
              </a:buClr>
              <a:buNone/>
            </a:pPr>
            <a:endParaRPr lang="en-US" dirty="0" smtClean="0"/>
          </a:p>
          <a:p>
            <a:pPr marL="0" indent="0">
              <a:buClr>
                <a:srgbClr val="AF2A42"/>
              </a:buClr>
              <a:buNone/>
            </a:pPr>
            <a:endParaRPr lang="en-US" dirty="0"/>
          </a:p>
          <a:p>
            <a:pPr>
              <a:buClr>
                <a:srgbClr val="AF2A42"/>
              </a:buClr>
            </a:pPr>
            <a:r>
              <a:rPr lang="en-US" dirty="0" smtClean="0"/>
              <a:t>Any </a:t>
            </a:r>
            <a:r>
              <a:rPr lang="en-US" dirty="0"/>
              <a:t>function </a:t>
            </a:r>
            <a:r>
              <a:rPr lang="en-US" i="1" dirty="0"/>
              <a:t>f</a:t>
            </a:r>
            <a:r>
              <a:rPr lang="en-US" dirty="0"/>
              <a:t> of the form </a:t>
            </a:r>
            <a:r>
              <a:rPr lang="en-US" i="1" dirty="0"/>
              <a:t>f</a:t>
            </a:r>
            <a:r>
              <a:rPr lang="en-US" dirty="0"/>
              <a:t> (</a:t>
            </a:r>
            <a:r>
              <a:rPr lang="en-US" i="1" dirty="0" smtClean="0"/>
              <a:t>x </a:t>
            </a:r>
            <a:r>
              <a:rPr lang="en-US" dirty="0" smtClean="0"/>
              <a:t>– </a:t>
            </a:r>
            <a:r>
              <a:rPr lang="en-US" i="1" dirty="0" smtClean="0"/>
              <a:t>ct</a:t>
            </a:r>
            <a:r>
              <a:rPr lang="en-US" dirty="0"/>
              <a:t>) or </a:t>
            </a:r>
            <a:r>
              <a:rPr lang="en-US" i="1" dirty="0"/>
              <a:t>f</a:t>
            </a:r>
            <a:r>
              <a:rPr lang="en-US" dirty="0"/>
              <a:t> (</a:t>
            </a:r>
            <a:r>
              <a:rPr lang="en-US" i="1" dirty="0" smtClean="0"/>
              <a:t>x </a:t>
            </a:r>
            <a:r>
              <a:rPr lang="en-US" dirty="0" smtClean="0"/>
              <a:t>+ </a:t>
            </a:r>
            <a:r>
              <a:rPr lang="en-US" i="1" dirty="0" smtClean="0"/>
              <a:t>ct</a:t>
            </a:r>
            <a:r>
              <a:rPr lang="en-US" dirty="0"/>
              <a:t>) that represents a wave traveling with speed </a:t>
            </a:r>
            <a:r>
              <a:rPr lang="en-US" i="1" dirty="0"/>
              <a:t>c</a:t>
            </a:r>
            <a:r>
              <a:rPr lang="en-US" dirty="0"/>
              <a:t> is a solution of the wave equation: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Chapter 16: Summary</a:t>
            </a:r>
            <a:endParaRPr lang="sv-SE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13618"/>
              </p:ext>
            </p:extLst>
          </p:nvPr>
        </p:nvGraphicFramePr>
        <p:xfrm>
          <a:off x="2413000" y="2992438"/>
          <a:ext cx="43180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8" name="Equation" r:id="rId3" imgW="4318000" imgH="520700" progId="Equation.3">
                  <p:embed/>
                </p:oleObj>
              </mc:Choice>
              <mc:Fallback>
                <p:oleObj name="Equation" r:id="rId3" imgW="43180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3000" y="2992438"/>
                        <a:ext cx="43180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150238"/>
              </p:ext>
            </p:extLst>
          </p:nvPr>
        </p:nvGraphicFramePr>
        <p:xfrm>
          <a:off x="3498850" y="5392738"/>
          <a:ext cx="2146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9" name="Equation" r:id="rId5" imgW="2146300" imgH="914400" progId="Equation.DSMT4">
                  <p:embed/>
                </p:oleObj>
              </mc:Choice>
              <mc:Fallback>
                <p:oleObj name="Equation" r:id="rId5" imgW="21463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8850" y="5392738"/>
                        <a:ext cx="21463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705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16.1: Representing waves graphically</a:t>
            </a:r>
            <a:endParaRPr lang="en-US" dirty="0"/>
          </a:p>
        </p:txBody>
      </p:sp>
      <p:pic>
        <p:nvPicPr>
          <p:cNvPr id="18" name="Picture 17" descr="16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"/>
          <a:stretch/>
        </p:blipFill>
        <p:spPr>
          <a:xfrm>
            <a:off x="5957886" y="859455"/>
            <a:ext cx="3186113" cy="5998546"/>
          </a:xfrm>
          <a:prstGeom prst="rect">
            <a:avLst/>
          </a:prstGeom>
        </p:spPr>
      </p:pic>
      <p:pic>
        <p:nvPicPr>
          <p:cNvPr id="9" name="Picture 8" descr="longipat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93" y="1394060"/>
            <a:ext cx="3252598" cy="2389664"/>
          </a:xfrm>
          <a:prstGeom prst="rect">
            <a:avLst/>
          </a:prstGeom>
        </p:spPr>
      </p:pic>
      <p:pic>
        <p:nvPicPr>
          <p:cNvPr id="11" name="Picture 10" descr="transverspointcurated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" y="3610465"/>
            <a:ext cx="5139135" cy="273893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254818" y="4379790"/>
            <a:ext cx="0" cy="1943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4573" y="6527651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200" dirty="0">
                <a:hlinkClick r:id="rId6" action="ppaction://hlinkfile"/>
              </a:rPr>
              <a:t>file:///Users/</a:t>
            </a:r>
            <a:r>
              <a:rPr lang="en-US" sz="1200" dirty="0" err="1">
                <a:hlinkClick r:id="rId6" action="ppaction://hlinkfile"/>
              </a:rPr>
              <a:t>fraden</a:t>
            </a:r>
            <a:r>
              <a:rPr lang="en-US" sz="1200" dirty="0">
                <a:hlinkClick r:id="rId6" action="ppaction://hlinkfile"/>
              </a:rPr>
              <a:t>/Downloads/wave-on-a-</a:t>
            </a:r>
            <a:r>
              <a:rPr lang="en-US" sz="1200" dirty="0" err="1">
                <a:hlinkClick r:id="rId6" action="ppaction://hlinkfile"/>
              </a:rPr>
              <a:t>string_en.html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907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6_04_Figure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"/>
          <a:stretch/>
        </p:blipFill>
        <p:spPr>
          <a:xfrm>
            <a:off x="1326121" y="2899056"/>
            <a:ext cx="6861436" cy="378031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</a:t>
            </a:r>
            <a:r>
              <a:rPr lang="en-US" sz="2400" dirty="0" smtClean="0"/>
              <a:t> “snapshot” of a triangular pulse traveling along a string. </a:t>
            </a:r>
          </a:p>
          <a:p>
            <a:r>
              <a:rPr lang="en-US" sz="2400" dirty="0" smtClean="0"/>
              <a:t>The vector     represents the displacement of one particular particle located at a position </a:t>
            </a:r>
            <a:r>
              <a:rPr lang="en-US" sz="2400" i="1" dirty="0" smtClean="0"/>
              <a:t>x</a:t>
            </a:r>
            <a:r>
              <a:rPr lang="en-US" sz="2400" dirty="0" smtClean="0"/>
              <a:t> along the string at a given instant </a:t>
            </a:r>
            <a:r>
              <a:rPr lang="en-US" sz="2400" i="1" dirty="0" smtClean="0"/>
              <a:t>t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16.1: Representing waves graphically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98937"/>
              </p:ext>
            </p:extLst>
          </p:nvPr>
        </p:nvGraphicFramePr>
        <p:xfrm>
          <a:off x="2146300" y="1655363"/>
          <a:ext cx="279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" name="Equation" r:id="rId5" imgW="279400" imgH="330200" progId="Equation.DSMT4">
                  <p:embed/>
                </p:oleObj>
              </mc:Choice>
              <mc:Fallback>
                <p:oleObj name="Equation" r:id="rId5" imgW="279400" imgH="33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46300" y="1655363"/>
                        <a:ext cx="2794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880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_04_Figure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"/>
          <a:stretch/>
        </p:blipFill>
        <p:spPr>
          <a:xfrm>
            <a:off x="1105502" y="3580529"/>
            <a:ext cx="6932996" cy="3026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b="1" dirty="0"/>
              <a:t>wave </a:t>
            </a:r>
            <a:r>
              <a:rPr lang="en-US" sz="2400" b="1" dirty="0" smtClean="0"/>
              <a:t>function </a:t>
            </a:r>
            <a:r>
              <a:rPr lang="en-US" sz="2400" dirty="0" smtClean="0"/>
              <a:t>is</a:t>
            </a:r>
            <a:r>
              <a:rPr lang="en-US" sz="2400" b="1" dirty="0" smtClean="0"/>
              <a:t> </a:t>
            </a:r>
            <a:r>
              <a:rPr lang="en-US" sz="2400" dirty="0"/>
              <a:t>t</a:t>
            </a:r>
            <a:r>
              <a:rPr lang="en-US" sz="2400" dirty="0" smtClean="0"/>
              <a:t>he graphical representation of all the particle displacements at a given instant. </a:t>
            </a:r>
          </a:p>
          <a:p>
            <a:r>
              <a:rPr lang="en-US" sz="2400" dirty="0" smtClean="0"/>
              <a:t>The wave function gives the </a:t>
            </a:r>
            <a:r>
              <a:rPr lang="en-US" sz="2400" i="1" dirty="0" smtClean="0"/>
              <a:t>y</a:t>
            </a:r>
            <a:r>
              <a:rPr lang="en-US" sz="2400" dirty="0" smtClean="0"/>
              <a:t> components of the displacements of the particles of the string as a function of the position </a:t>
            </a:r>
            <a:r>
              <a:rPr lang="en-US" sz="2400" i="1" dirty="0" smtClean="0"/>
              <a:t>x</a:t>
            </a:r>
            <a:r>
              <a:rPr lang="en-US" sz="2400" dirty="0" smtClean="0"/>
              <a:t> along the string.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© 2015 Pearson Education, Inc.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Section 16.1: Representing waves graphically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342762"/>
              </p:ext>
            </p:extLst>
          </p:nvPr>
        </p:nvGraphicFramePr>
        <p:xfrm>
          <a:off x="4413250" y="2857500"/>
          <a:ext cx="889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8" name="Equation" r:id="rId5" imgW="889000" imgH="533400" progId="Equation.3">
                  <p:embed/>
                </p:oleObj>
              </mc:Choice>
              <mc:Fallback>
                <p:oleObj name="Equation" r:id="rId5" imgW="8890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3250" y="2857500"/>
                        <a:ext cx="889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34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6_04_Figure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"/>
          <a:stretch/>
        </p:blipFill>
        <p:spPr>
          <a:xfrm>
            <a:off x="1445168" y="3217335"/>
            <a:ext cx="6253664" cy="344546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	From </a:t>
            </a:r>
            <a:r>
              <a:rPr lang="en-US" dirty="0"/>
              <a:t>Figure 16.4</a:t>
            </a:r>
            <a:r>
              <a:rPr lang="en-US" i="1" dirty="0"/>
              <a:t>a</a:t>
            </a:r>
            <a:r>
              <a:rPr lang="en-US" dirty="0"/>
              <a:t>, determine the displacement of a point (</a:t>
            </a:r>
            <a:r>
              <a:rPr lang="en-US" i="1" dirty="0"/>
              <a:t>a</a:t>
            </a:r>
            <a:r>
              <a:rPr lang="en-US" dirty="0"/>
              <a:t>) 1.0 m, (</a:t>
            </a:r>
            <a:r>
              <a:rPr lang="en-US" i="1" dirty="0"/>
              <a:t>b</a:t>
            </a:r>
            <a:r>
              <a:rPr lang="en-US" dirty="0"/>
              <a:t>) 1.5 m, and (</a:t>
            </a:r>
            <a:r>
              <a:rPr lang="en-US" i="1" dirty="0"/>
              <a:t>c</a:t>
            </a:r>
            <a:r>
              <a:rPr lang="en-US" dirty="0"/>
              <a:t>) 2.0 m from the end of the string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© 2015 Pearson Education, Inc.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16.3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16.3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60546" y="1306848"/>
            <a:ext cx="8229600" cy="527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672"/>
              </a:spcBef>
              <a:spcAft>
                <a:spcPct val="0"/>
              </a:spcAft>
              <a:buClr>
                <a:schemeClr val="tx1"/>
              </a:buClr>
              <a:buFont typeface="+mj-lt"/>
              <a:buNone/>
              <a:tabLst>
                <a:tab pos="911225" algn="l"/>
              </a:tabLst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1pPr>
            <a:lvl2pPr marL="800100" indent="-3429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tabLst/>
              <a:defRPr sz="24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fontAlgn="base">
              <a:spcBef>
                <a:spcPts val="672"/>
              </a:spcBef>
              <a:spcAft>
                <a:spcPct val="0"/>
              </a:spcAft>
              <a:buClr>
                <a:srgbClr val="004A8F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	From Figure 16.4</a:t>
            </a:r>
            <a:r>
              <a:rPr lang="en-US" i="1" dirty="0" smtClean="0"/>
              <a:t>a</a:t>
            </a:r>
            <a:r>
              <a:rPr lang="en-US" dirty="0" smtClean="0"/>
              <a:t>, determine the displacement of a point (</a:t>
            </a:r>
            <a:r>
              <a:rPr lang="en-US" i="1" dirty="0" smtClean="0"/>
              <a:t>a</a:t>
            </a:r>
            <a:r>
              <a:rPr lang="en-US" dirty="0" smtClean="0"/>
              <a:t>) 1.0 m, (</a:t>
            </a:r>
            <a:r>
              <a:rPr lang="en-US" i="1" dirty="0" smtClean="0"/>
              <a:t>b</a:t>
            </a:r>
            <a:r>
              <a:rPr lang="en-US" dirty="0" smtClean="0"/>
              <a:t>) 1.5 m, and (</a:t>
            </a:r>
            <a:r>
              <a:rPr lang="en-US" i="1" dirty="0" smtClean="0"/>
              <a:t>c</a:t>
            </a:r>
            <a:r>
              <a:rPr lang="en-US" dirty="0" smtClean="0"/>
              <a:t>) 2.0 m from the end of the string.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d</a:t>
            </a:r>
            <a:r>
              <a:rPr lang="en-US" dirty="0" smtClean="0"/>
              <a:t>) On a snapshot taken a short time interval later, is the displacement at </a:t>
            </a:r>
            <a:r>
              <a:rPr lang="en-US" i="1" dirty="0" smtClean="0"/>
              <a:t>x</a:t>
            </a:r>
            <a:r>
              <a:rPr lang="en-US" dirty="0" smtClean="0"/>
              <a:t> = 1.5 m greater than, equal to, or smaller than that shown in Figure 16.4</a:t>
            </a:r>
            <a:r>
              <a:rPr lang="en-US" i="1" dirty="0" smtClean="0"/>
              <a:t>a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9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Times New Roman"/>
            <a:cs typeface="Times New Roman"/>
          </a:defRPr>
        </a:defPPr>
      </a:lstStyle>
    </a:tx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12923</TotalTime>
  <Words>3156</Words>
  <Application>Microsoft Macintosh PowerPoint</Application>
  <PresentationFormat>On-screen Show (4:3)</PresentationFormat>
  <Paragraphs>366</Paragraphs>
  <Slides>59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HA5Lect_template</vt:lpstr>
      <vt:lpstr>Equation</vt:lpstr>
      <vt:lpstr>Chapter 16 Waves in One Dimension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16 Waves in One Dimension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16 Waves in One Dimension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16.6 Sinusoidal solution to the wave equation</vt:lpstr>
      <vt:lpstr>Exercise 16.6 Sinusoidal solution to the wave</vt:lpstr>
      <vt:lpstr>Exercise 16.6 Sinusoidal solution to the wave equation (cont.)</vt:lpstr>
      <vt:lpstr>Exercise 16.6 Sinusoidal solution to the wave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Concepts: Representing waves</vt:lpstr>
      <vt:lpstr>Concepts: Representing waves</vt:lpstr>
      <vt:lpstr>Concepts: Representing waves</vt:lpstr>
      <vt:lpstr>Quantitative Tools: Representing waves</vt:lpstr>
      <vt:lpstr>Quantitative Tools: Representing waves</vt:lpstr>
      <vt:lpstr>Quantitative Tools: Representing waves</vt:lpstr>
      <vt:lpstr>Concepts: Combining waves</vt:lpstr>
      <vt:lpstr>Concepts: Combining waves</vt:lpstr>
      <vt:lpstr>Quantitative Tools: Combining waves</vt:lpstr>
      <vt:lpstr>Quantitative Tools: Waves on a string</vt:lpstr>
      <vt:lpstr>Quantitative Tools: Waves on a string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Seth Fraden</cp:lastModifiedBy>
  <cp:revision>752</cp:revision>
  <dcterms:created xsi:type="dcterms:W3CDTF">2007-09-26T05:29:17Z</dcterms:created>
  <dcterms:modified xsi:type="dcterms:W3CDTF">2015-12-06T03:10:46Z</dcterms:modified>
</cp:coreProperties>
</file>